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8288000" cy="10287000"/>
  <p:notesSz cx="6858000" cy="9144000"/>
  <p:embeddedFontLs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Code Pro" panose="020B0604020202020204" charset="0"/>
      <p:regular r:id="rId23"/>
    </p:embeddedFont>
    <p:embeddedFont>
      <p:font typeface="Code Pro Bold" panose="020B0604020202020204" charset="0"/>
      <p:regular r:id="rId24"/>
    </p:embeddedFont>
    <p:embeddedFont>
      <p:font typeface="DM Sans Bold" panose="020B0604020202020204" charset="0"/>
      <p:regular r:id="rId25"/>
    </p:embeddedFont>
    <p:embeddedFont>
      <p:font typeface="Intro Rust" panose="020B0604020202020204" charset="0"/>
      <p:regular r:id="rId26"/>
    </p:embeddedFont>
    <p:embeddedFont>
      <p:font typeface="Khmer OS Kangrey" panose="02000500000000000000" pitchFamily="2" charset="0"/>
      <p:regular r:id="rId27"/>
    </p:embeddedFont>
    <p:embeddedFont>
      <p:font typeface="Khmer OS Moul Light" panose="02000500000000000000" pitchFamily="2" charset="0"/>
      <p:regular r:id="rId28"/>
    </p:embeddedFont>
    <p:embeddedFont>
      <p:font typeface="Open Sans" panose="020B0606030504020204" pitchFamily="34" charset="0"/>
      <p:regular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0" d="100"/>
          <a:sy n="70" d="100"/>
        </p:scale>
        <p:origin x="774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9/12/2022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9/12/2022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svg"/><Relationship Id="rId3" Type="http://schemas.openxmlformats.org/officeDocument/2006/relationships/image" Target="../media/image26.svg"/><Relationship Id="rId7" Type="http://schemas.openxmlformats.org/officeDocument/2006/relationships/image" Target="../media/image30.svg"/><Relationship Id="rId12" Type="http://schemas.openxmlformats.org/officeDocument/2006/relationships/image" Target="../media/image35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11" Type="http://schemas.openxmlformats.org/officeDocument/2006/relationships/image" Target="../media/image34.svg"/><Relationship Id="rId5" Type="http://schemas.openxmlformats.org/officeDocument/2006/relationships/image" Target="../media/image28.svg"/><Relationship Id="rId15" Type="http://schemas.openxmlformats.org/officeDocument/2006/relationships/image" Target="../media/image38.sv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svg"/><Relationship Id="rId1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7" Type="http://schemas.openxmlformats.org/officeDocument/2006/relationships/image" Target="../media/image11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FE1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8E64654-1EAB-2243-CDF0-723B22DEC7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388" y="6526"/>
            <a:ext cx="2842602" cy="462833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053E199-2AA7-4305-3088-9C3D0E69E238}"/>
              </a:ext>
            </a:extLst>
          </p:cNvPr>
          <p:cNvSpPr txBox="1"/>
          <p:nvPr/>
        </p:nvSpPr>
        <p:spPr>
          <a:xfrm>
            <a:off x="5562600" y="847521"/>
            <a:ext cx="120396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m-KH" sz="4400" b="1" dirty="0">
                <a:solidFill>
                  <a:schemeClr val="tx1"/>
                </a:solidFill>
                <a:effectLst/>
                <a:latin typeface="Khmer OS Moul Light" panose="02000500000000000000" pitchFamily="2" charset="0"/>
                <a:ea typeface="PMingLiU" panose="020B0604030504040204" pitchFamily="18" charset="-120"/>
                <a:cs typeface="Khmer OS Moul Light" panose="02000500000000000000" pitchFamily="2" charset="0"/>
              </a:rPr>
              <a:t>វិទ្យាស្ថានជាតិពហុបច្ចេកទេសកម្ពុជា</a:t>
            </a:r>
            <a:r>
              <a:rPr lang="km-KH" b="1" dirty="0">
                <a:solidFill>
                  <a:schemeClr val="tx1"/>
                </a:solidFill>
                <a:effectLst/>
                <a:latin typeface="Khmer OS Moul Light" panose="02000500000000000000" pitchFamily="2" charset="0"/>
                <a:ea typeface="PMingLiU" panose="020B0604030504040204" pitchFamily="18" charset="-120"/>
                <a:cs typeface="Khmer OS Moul Light" panose="02000500000000000000" pitchFamily="2" charset="0"/>
              </a:rPr>
              <a:t>	</a:t>
            </a:r>
            <a:endParaRPr lang="en-US" b="1" dirty="0">
              <a:solidFill>
                <a:schemeClr val="tx1"/>
              </a:solidFill>
              <a:latin typeface="Khmer OS Moul Light" panose="02000500000000000000" pitchFamily="2" charset="0"/>
              <a:cs typeface="Khmer OS Moul Light" panose="02000500000000000000" pitchFamily="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DDA9B04-E796-2ACD-8CD9-B763BAB33DA8}"/>
              </a:ext>
            </a:extLst>
          </p:cNvPr>
          <p:cNvSpPr txBox="1"/>
          <p:nvPr/>
        </p:nvSpPr>
        <p:spPr>
          <a:xfrm>
            <a:off x="3147402" y="2023648"/>
            <a:ext cx="14683398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m-KH" sz="4400" dirty="0">
                <a:solidFill>
                  <a:schemeClr val="tx1"/>
                </a:solidFill>
                <a:effectLst/>
                <a:latin typeface="Khmer OS Moul Light" panose="02000500000000000000" pitchFamily="2" charset="0"/>
                <a:ea typeface="PMingLiU" panose="020B0604030504040204" pitchFamily="18" charset="-120"/>
                <a:cs typeface="Khmer OS Moul Light" panose="02000500000000000000" pitchFamily="2" charset="0"/>
              </a:rPr>
              <a:t>មហាវិទ្យាល័យអេឡិចត្រូនិក</a:t>
            </a:r>
            <a:endParaRPr lang="en-US" sz="4400" dirty="0">
              <a:solidFill>
                <a:schemeClr val="tx1"/>
              </a:solidFill>
              <a:effectLst/>
              <a:latin typeface="Khmer OS Moul Light" panose="02000500000000000000" pitchFamily="2" charset="0"/>
              <a:ea typeface="PMingLiU" panose="020B0604030504040204" pitchFamily="18" charset="-120"/>
              <a:cs typeface="Khmer OS Moul Light" panose="02000500000000000000" pitchFamily="2" charset="0"/>
            </a:endParaRPr>
          </a:p>
          <a:p>
            <a:pPr marL="0" marR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m-KH" sz="4400" dirty="0">
                <a:solidFill>
                  <a:schemeClr val="tx1"/>
                </a:solidFill>
                <a:effectLst/>
                <a:latin typeface="Khmer OS Moul Light" panose="02000500000000000000" pitchFamily="2" charset="0"/>
                <a:ea typeface="PMingLiU" panose="020B0604030504040204" pitchFamily="18" charset="-120"/>
                <a:cs typeface="Khmer OS Moul Light" panose="02000500000000000000" pitchFamily="2" charset="0"/>
              </a:rPr>
              <a:t>ថ្នាក់៖ បរិញ្ញាបត្របច្ចេកវិទ្យា ជំនាញ៖ អេឡិចត្រូនិក ឆ្នាំទី​ ២ ជំនាន់ទី​ ១៦</a:t>
            </a:r>
            <a:endParaRPr lang="en-US" sz="4400" dirty="0">
              <a:solidFill>
                <a:schemeClr val="tx1"/>
              </a:solidFill>
              <a:effectLst/>
              <a:latin typeface="Khmer OS Moul Light" panose="02000500000000000000" pitchFamily="2" charset="0"/>
              <a:ea typeface="PMingLiU" panose="020B0604030504040204" pitchFamily="18" charset="-120"/>
              <a:cs typeface="Khmer OS Moul Light" panose="02000500000000000000" pitchFamily="2" charset="0"/>
            </a:endParaRPr>
          </a:p>
          <a:p>
            <a:pPr marL="0" marR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m-KH" sz="4400" dirty="0">
                <a:solidFill>
                  <a:schemeClr val="tx1"/>
                </a:solidFill>
                <a:effectLst/>
                <a:latin typeface="Khmer OS Moul Light" panose="02000500000000000000" pitchFamily="2" charset="0"/>
                <a:ea typeface="PMingLiU" panose="020B0604030504040204" pitchFamily="18" charset="-120"/>
                <a:cs typeface="Khmer OS Moul Light" panose="02000500000000000000" pitchFamily="2" charset="0"/>
              </a:rPr>
              <a:t>មុខវិជ្ជា </a:t>
            </a:r>
            <a:r>
              <a:rPr lang="pt-BR" sz="44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PMingLiU" panose="020B0604030504040204" pitchFamily="18" charset="-120"/>
                <a:cs typeface="Times New Roman" panose="02020603050405020304" pitchFamily="18" charset="0"/>
              </a:rPr>
              <a:t>Material Engineering </a:t>
            </a:r>
            <a:r>
              <a:rPr lang="km-KH" sz="4400" dirty="0">
                <a:solidFill>
                  <a:schemeClr val="tx1"/>
                </a:solidFill>
                <a:effectLst/>
                <a:latin typeface="Khmer OS Moul Light" panose="02000500000000000000" pitchFamily="2" charset="0"/>
                <a:ea typeface="PMingLiU" panose="020B0604030504040204" pitchFamily="18" charset="-120"/>
                <a:cs typeface="Khmer OS Moul Light" panose="02000500000000000000" pitchFamily="2" charset="0"/>
              </a:rPr>
              <a:t>បន្ទប់ </a:t>
            </a:r>
            <a:r>
              <a:rPr lang="pt-BR" sz="44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PMingLiU" panose="020B0604030504040204" pitchFamily="18" charset="-120"/>
                <a:cs typeface="Times New Roman" panose="02020603050405020304" pitchFamily="18" charset="0"/>
              </a:rPr>
              <a:t>Self Study</a:t>
            </a:r>
            <a:endParaRPr lang="en-US" sz="4400" b="1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PMingLiU" panose="020B0604030504040204" pitchFamily="18" charset="-120"/>
              <a:cs typeface="Times New Roman" panose="02020603050405020304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92F3A15-4BA2-4B87-902B-EEE620DF52D6}"/>
              </a:ext>
            </a:extLst>
          </p:cNvPr>
          <p:cNvSpPr txBox="1"/>
          <p:nvPr/>
        </p:nvSpPr>
        <p:spPr>
          <a:xfrm>
            <a:off x="6183801" y="7676806"/>
            <a:ext cx="1079719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  <a:tabLst>
                <a:tab pos="4914900" algn="l"/>
              </a:tabLst>
            </a:pPr>
            <a:r>
              <a:rPr lang="km-KH" sz="4400" dirty="0">
                <a:solidFill>
                  <a:schemeClr val="tx1"/>
                </a:solidFill>
                <a:latin typeface="Khmer OS Moul Light" panose="02000500000000000000" pitchFamily="2" charset="0"/>
                <a:ea typeface="PMingLiU" panose="020B0604030504040204" pitchFamily="18" charset="-120"/>
                <a:cs typeface="Khmer OS Moul Light" panose="02000500000000000000" pitchFamily="2" charset="0"/>
              </a:rPr>
              <a:t>គ្រូណែនាំ ៖ ស្រ៊ុន ចាន់ណារ៉េត</a:t>
            </a:r>
            <a:endParaRPr lang="en-US" sz="4400" dirty="0">
              <a:solidFill>
                <a:schemeClr val="tx1"/>
              </a:solidFill>
              <a:effectLst/>
              <a:latin typeface="Khmer OS Moul Light" panose="02000500000000000000" pitchFamily="2" charset="0"/>
              <a:ea typeface="PMingLiU" panose="020B0604030504040204" pitchFamily="18" charset="-120"/>
              <a:cs typeface="Khmer OS Moul Light" panose="02000500000000000000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41DED5B-D398-C5C9-7BA5-79F6D2998BCD}"/>
              </a:ext>
            </a:extLst>
          </p:cNvPr>
          <p:cNvSpPr txBox="1"/>
          <p:nvPr/>
        </p:nvSpPr>
        <p:spPr>
          <a:xfrm>
            <a:off x="3604602" y="6500679"/>
            <a:ext cx="1376899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m-KH" sz="4400" b="1" dirty="0">
                <a:latin typeface="Khmer OS Moul Light" panose="02000500000000000000" pitchFamily="2" charset="0"/>
                <a:cs typeface="Khmer OS Moul Light" panose="02000500000000000000" pitchFamily="2" charset="0"/>
              </a:rPr>
              <a:t>គម្រោង ៖ ឧបករណ៍វាស់ស្ទង់អាកាសធាតុចល័ត</a:t>
            </a:r>
            <a:endParaRPr lang="en-US" sz="4400" b="1" dirty="0">
              <a:solidFill>
                <a:schemeClr val="tx1"/>
              </a:solidFill>
              <a:latin typeface="Khmer OS Moul Light" panose="02000500000000000000" pitchFamily="2" charset="0"/>
              <a:cs typeface="Khmer OS Moul Light" panose="02000500000000000000" pitchFamily="2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FE1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0"/>
            <a:ext cx="9144000" cy="10287000"/>
            <a:chOff x="0" y="0"/>
            <a:chExt cx="12192000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5555" r="5555"/>
            <a:stretch>
              <a:fillRect/>
            </a:stretch>
          </p:blipFill>
          <p:spPr>
            <a:xfrm>
              <a:off x="0" y="0"/>
              <a:ext cx="12192000" cy="13716000"/>
            </a:xfrm>
            <a:prstGeom prst="rect">
              <a:avLst/>
            </a:prstGeom>
          </p:spPr>
        </p:pic>
      </p:grpSp>
      <p:sp>
        <p:nvSpPr>
          <p:cNvPr id="4" name="TextBox 4"/>
          <p:cNvSpPr txBox="1"/>
          <p:nvPr/>
        </p:nvSpPr>
        <p:spPr>
          <a:xfrm>
            <a:off x="1028700" y="1019175"/>
            <a:ext cx="7176073" cy="1343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559"/>
              </a:lnSpc>
              <a:spcBef>
                <a:spcPct val="0"/>
              </a:spcBef>
            </a:pPr>
            <a:r>
              <a:rPr lang="en-US" sz="8799" spc="659" dirty="0">
                <a:solidFill>
                  <a:srgbClr val="000000"/>
                </a:solidFill>
                <a:latin typeface="Intro Rust"/>
              </a:rPr>
              <a:t>BMP180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02140" y="3188836"/>
            <a:ext cx="8229192" cy="78339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578"/>
              </a:lnSpc>
            </a:pPr>
            <a:r>
              <a:rPr lang="en-US" sz="32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BMP180</a:t>
            </a:r>
            <a:r>
              <a:rPr lang="en-US" sz="32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 Kangrey" panose="02000500000000000000" pitchFamily="2" charset="0"/>
                <a:cs typeface="Khmer OS Kangrey" panose="02000500000000000000" pitchFamily="2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 Kangrey" panose="02000500000000000000" pitchFamily="2" charset="0"/>
                <a:cs typeface="Khmer OS Kangrey" panose="02000500000000000000" pitchFamily="2" charset="0"/>
              </a:rPr>
              <a:t>គឺជាប្រភេទសេនស័រមួយនៃ</a:t>
            </a:r>
            <a:r>
              <a:rPr lang="en-US" sz="32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 Kangrey" panose="02000500000000000000" pitchFamily="2" charset="0"/>
                <a:cs typeface="Khmer OS Kangrey" panose="02000500000000000000" pitchFamily="2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 Kangrey" panose="02000500000000000000" pitchFamily="2" charset="0"/>
                <a:cs typeface="Khmer OS Kangrey" panose="02000500000000000000" pitchFamily="2" charset="0"/>
              </a:rPr>
              <a:t>សេរី</a:t>
            </a:r>
            <a:r>
              <a:rPr lang="en-US" sz="32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 Kangrey" panose="02000500000000000000" pitchFamily="2" charset="0"/>
                <a:cs typeface="Khmer OS Kangrey" panose="02000500000000000000" pitchFamily="2" charset="0"/>
              </a:rPr>
              <a:t> </a:t>
            </a:r>
            <a:r>
              <a:rPr lang="en-US" sz="32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BMPXXX.</a:t>
            </a:r>
            <a:r>
              <a:rPr lang="en-US" sz="32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 Kangrey" panose="02000500000000000000" pitchFamily="2" charset="0"/>
                <a:cs typeface="Khmer OS Kangrey" panose="02000500000000000000" pitchFamily="2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 Kangrey" panose="02000500000000000000" pitchFamily="2" charset="0"/>
                <a:cs typeface="Khmer OS Kangrey" panose="02000500000000000000" pitchFamily="2" charset="0"/>
              </a:rPr>
              <a:t>វាត្រូវបានរចនាឡើងក្នុងការវាស</a:t>
            </a:r>
            <a:r>
              <a:rPr lang="en-US" sz="32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 Kangrey" panose="02000500000000000000" pitchFamily="2" charset="0"/>
                <a:cs typeface="Khmer OS Kangrey" panose="02000500000000000000" pitchFamily="2" charset="0"/>
              </a:rPr>
              <a:t>់ </a:t>
            </a:r>
            <a:r>
              <a:rPr lang="en-US" sz="320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 Kangrey" panose="02000500000000000000" pitchFamily="2" charset="0"/>
                <a:cs typeface="Khmer OS Kangrey" panose="02000500000000000000" pitchFamily="2" charset="0"/>
              </a:rPr>
              <a:t>ទៅលើ</a:t>
            </a:r>
            <a:r>
              <a:rPr lang="en-US" sz="32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 Kangrey" panose="02000500000000000000" pitchFamily="2" charset="0"/>
                <a:cs typeface="Khmer OS Kangrey" panose="02000500000000000000" pitchFamily="2" charset="0"/>
              </a:rPr>
              <a:t> </a:t>
            </a:r>
            <a:r>
              <a:rPr lang="en-US" sz="32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Barometric Pressure </a:t>
            </a:r>
            <a:r>
              <a:rPr lang="en-US" sz="32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 Kangrey" panose="02000500000000000000" pitchFamily="2" charset="0"/>
                <a:cs typeface="Khmer OS Kangrey" panose="02000500000000000000" pitchFamily="2" charset="0"/>
              </a:rPr>
              <a:t>ឬ </a:t>
            </a:r>
            <a:r>
              <a:rPr lang="en-US" sz="32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Atmospheric Pressure. BMP180 </a:t>
            </a:r>
            <a:r>
              <a:rPr lang="en-US" sz="320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 Kangrey" panose="02000500000000000000" pitchFamily="2" charset="0"/>
                <a:cs typeface="Khmer OS Kangrey" panose="02000500000000000000" pitchFamily="2" charset="0"/>
              </a:rPr>
              <a:t>ត្រូវបានគេប្រើប្រាស់យ៉ាងទូលំទូលាយក្នុងជីវភាពរស់នៅប្រចាំថ្ងៃ</a:t>
            </a:r>
            <a:r>
              <a:rPr lang="en-US" sz="32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 Kangrey" panose="02000500000000000000" pitchFamily="2" charset="0"/>
                <a:cs typeface="Khmer OS Kangrey" panose="02000500000000000000" pitchFamily="2" charset="0"/>
              </a:rPr>
              <a:t>។ </a:t>
            </a:r>
            <a:r>
              <a:rPr lang="en-US" sz="320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 Kangrey" panose="02000500000000000000" pitchFamily="2" charset="0"/>
                <a:cs typeface="Khmer OS Kangrey" panose="02000500000000000000" pitchFamily="2" charset="0"/>
              </a:rPr>
              <a:t>នៅក្នុងការវាស់តម្លៃទៅលើ</a:t>
            </a:r>
            <a:r>
              <a:rPr lang="en-US" sz="32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 Kangrey" panose="02000500000000000000" pitchFamily="2" charset="0"/>
                <a:cs typeface="Khmer OS Kangrey" panose="02000500000000000000" pitchFamily="2" charset="0"/>
              </a:rPr>
              <a:t> </a:t>
            </a:r>
            <a:r>
              <a:rPr lang="en-US" sz="32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Barometric Pressure</a:t>
            </a:r>
            <a:r>
              <a:rPr lang="en-US" sz="32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 Kangrey" panose="02000500000000000000" pitchFamily="2" charset="0"/>
                <a:cs typeface="Khmer OS Kangrey" panose="02000500000000000000" pitchFamily="2" charset="0"/>
              </a:rPr>
              <a:t> ឬ </a:t>
            </a:r>
            <a:r>
              <a:rPr lang="en-US" sz="32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Atmospheric Pressure </a:t>
            </a:r>
            <a:r>
              <a:rPr lang="en-US" sz="320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 Kangrey" panose="02000500000000000000" pitchFamily="2" charset="0"/>
                <a:cs typeface="Khmer OS Kangrey" panose="02000500000000000000" pitchFamily="2" charset="0"/>
              </a:rPr>
              <a:t>នេះ</a:t>
            </a:r>
            <a:r>
              <a:rPr lang="en-US" sz="32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 Kangrey" panose="02000500000000000000" pitchFamily="2" charset="0"/>
                <a:cs typeface="Khmer OS Kangrey" panose="02000500000000000000" pitchFamily="2" charset="0"/>
              </a:rPr>
              <a:t> </a:t>
            </a:r>
            <a:r>
              <a:rPr lang="en-US" sz="32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BMP180</a:t>
            </a:r>
            <a:r>
              <a:rPr lang="en-US" sz="32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 Kangrey" panose="02000500000000000000" pitchFamily="2" charset="0"/>
                <a:cs typeface="Khmer OS Kangrey" panose="02000500000000000000" pitchFamily="2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 Kangrey" panose="02000500000000000000" pitchFamily="2" charset="0"/>
                <a:cs typeface="Khmer OS Kangrey" panose="02000500000000000000" pitchFamily="2" charset="0"/>
              </a:rPr>
              <a:t>នឹងបញ្ចូន</a:t>
            </a:r>
            <a:r>
              <a:rPr lang="en-US" sz="32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 Kangrey" panose="02000500000000000000" pitchFamily="2" charset="0"/>
                <a:cs typeface="Khmer OS Kangrey" panose="02000500000000000000" pitchFamily="2" charset="0"/>
              </a:rPr>
              <a:t> </a:t>
            </a:r>
            <a:r>
              <a:rPr lang="en-US" sz="32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Output </a:t>
            </a:r>
            <a:r>
              <a:rPr lang="en-US" sz="320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 Kangrey" panose="02000500000000000000" pitchFamily="2" charset="0"/>
                <a:cs typeface="Khmer OS Kangrey" panose="02000500000000000000" pitchFamily="2" charset="0"/>
              </a:rPr>
              <a:t>របស់ខ្លួនទៅជាទម្រង</a:t>
            </a:r>
            <a:r>
              <a:rPr lang="en-US" sz="32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 Kangrey" panose="02000500000000000000" pitchFamily="2" charset="0"/>
                <a:cs typeface="Khmer OS Kangrey" panose="02000500000000000000" pitchFamily="2" charset="0"/>
              </a:rPr>
              <a:t>់ </a:t>
            </a:r>
            <a:r>
              <a:rPr lang="en-US" sz="32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Digital </a:t>
            </a:r>
            <a:r>
              <a:rPr lang="en-US" sz="320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 Kangrey" panose="02000500000000000000" pitchFamily="2" charset="0"/>
                <a:cs typeface="Khmer OS Kangrey" panose="02000500000000000000" pitchFamily="2" charset="0"/>
              </a:rPr>
              <a:t>ទៅកាន</a:t>
            </a:r>
            <a:r>
              <a:rPr lang="en-US" sz="32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 Kangrey" panose="02000500000000000000" pitchFamily="2" charset="0"/>
                <a:cs typeface="Khmer OS Kangrey" panose="02000500000000000000" pitchFamily="2" charset="0"/>
              </a:rPr>
              <a:t>់ </a:t>
            </a:r>
            <a:r>
              <a:rPr lang="en-US" sz="32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Microcontroller</a:t>
            </a:r>
            <a:r>
              <a:rPr lang="en-US" sz="32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 Kangrey" panose="02000500000000000000" pitchFamily="2" charset="0"/>
                <a:cs typeface="Khmer OS Kangrey" panose="02000500000000000000" pitchFamily="2" charset="0"/>
              </a:rPr>
              <a:t>។</a:t>
            </a:r>
          </a:p>
          <a:p>
            <a:pPr algn="just">
              <a:lnSpc>
                <a:spcPts val="5578"/>
              </a:lnSpc>
            </a:pPr>
            <a:r>
              <a:rPr lang="en-US" sz="3552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de Pro"/>
              </a:rPr>
              <a:t> </a:t>
            </a:r>
          </a:p>
          <a:p>
            <a:pPr algn="just">
              <a:lnSpc>
                <a:spcPts val="5578"/>
              </a:lnSpc>
            </a:pPr>
            <a:r>
              <a:rPr lang="en-US" sz="3552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de Pro"/>
              </a:rPr>
              <a:t> </a:t>
            </a:r>
          </a:p>
          <a:p>
            <a:pPr algn="just">
              <a:lnSpc>
                <a:spcPts val="5578"/>
              </a:lnSpc>
              <a:spcBef>
                <a:spcPct val="0"/>
              </a:spcBef>
            </a:pPr>
            <a:endParaRPr lang="en-US" sz="3552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de Pr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FE1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013332" y="2546366"/>
            <a:ext cx="10261336" cy="6544382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1019175"/>
            <a:ext cx="5800158" cy="981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679"/>
              </a:lnSpc>
              <a:spcBef>
                <a:spcPct val="0"/>
              </a:spcBef>
            </a:pPr>
            <a:r>
              <a:rPr lang="en-US" sz="6399" spc="479">
                <a:solidFill>
                  <a:srgbClr val="000000"/>
                </a:solidFill>
                <a:latin typeface="Intro Rust"/>
              </a:rPr>
              <a:t>FLOWCHART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FE1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72063" y="1028700"/>
            <a:ext cx="15054800" cy="6775129"/>
            <a:chOff x="0" y="0"/>
            <a:chExt cx="20073067" cy="9033505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57" r="57"/>
            <a:stretch>
              <a:fillRect/>
            </a:stretch>
          </p:blipFill>
          <p:spPr>
            <a:xfrm>
              <a:off x="0" y="0"/>
              <a:ext cx="20073067" cy="9033505"/>
            </a:xfrm>
            <a:prstGeom prst="rect">
              <a:avLst/>
            </a:prstGeom>
          </p:spPr>
        </p:pic>
      </p:grpSp>
      <p:sp>
        <p:nvSpPr>
          <p:cNvPr id="4" name="TextBox 4"/>
          <p:cNvSpPr txBox="1"/>
          <p:nvPr/>
        </p:nvSpPr>
        <p:spPr>
          <a:xfrm>
            <a:off x="1772063" y="8028863"/>
            <a:ext cx="6950957" cy="1819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163"/>
              </a:lnSpc>
            </a:pPr>
            <a:r>
              <a:rPr lang="en-US" sz="5970" spc="447">
                <a:solidFill>
                  <a:srgbClr val="000000"/>
                </a:solidFill>
                <a:latin typeface="Intro Rust"/>
              </a:rPr>
              <a:t>BLOCK DIAGRAM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FE1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869017" y="3370859"/>
            <a:ext cx="3354902" cy="3354888"/>
            <a:chOff x="0" y="0"/>
            <a:chExt cx="6350000" cy="634997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-1295" r="-1295"/>
              </a:stretch>
            </a:blip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7106333" y="3010644"/>
            <a:ext cx="4075335" cy="4075318"/>
            <a:chOff x="0" y="0"/>
            <a:chExt cx="6350000" cy="634997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-3115" r="-3115"/>
              </a:stretch>
            </a:blip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3064081" y="3370859"/>
            <a:ext cx="3354902" cy="3354888"/>
            <a:chOff x="0" y="0"/>
            <a:chExt cx="6350000" cy="634997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t="-5046" b="-5046"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1028700" y="1009650"/>
            <a:ext cx="16230600" cy="1107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600"/>
              </a:lnSpc>
              <a:spcBef>
                <a:spcPct val="0"/>
              </a:spcBef>
            </a:pPr>
            <a:r>
              <a:rPr lang="en-US" sz="440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 Moul Light" panose="02000500000000000000" pitchFamily="2" charset="0"/>
                <a:cs typeface="Khmer OS Moul Light" panose="02000500000000000000" pitchFamily="2" charset="0"/>
              </a:rPr>
              <a:t>ការ</a:t>
            </a:r>
            <a:r>
              <a:rPr lang="en-US" sz="400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 Moul Light" panose="02000500000000000000" pitchFamily="2" charset="0"/>
                <a:cs typeface="Khmer OS Moul Light" panose="02000500000000000000" pitchFamily="2" charset="0"/>
              </a:rPr>
              <a:t>ដំឡើង</a:t>
            </a:r>
            <a:r>
              <a:rPr lang="en-US" sz="440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 Moul Light" panose="02000500000000000000" pitchFamily="2" charset="0"/>
                <a:cs typeface="Khmer OS Moul Light" panose="02000500000000000000" pitchFamily="2" charset="0"/>
              </a:rPr>
              <a:t>ឧបករណ</a:t>
            </a:r>
            <a:r>
              <a:rPr lang="en-US" sz="4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 Moul Light" panose="02000500000000000000" pitchFamily="2" charset="0"/>
                <a:cs typeface="Khmer OS Moul Light" panose="02000500000000000000" pitchFamily="2" charset="0"/>
              </a:rPr>
              <a:t>៍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49656" y="7154291"/>
            <a:ext cx="4393625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69"/>
              </a:lnSpc>
              <a:spcBef>
                <a:spcPct val="0"/>
              </a:spcBef>
            </a:pPr>
            <a:r>
              <a:rPr lang="en-US" sz="2129" spc="159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 Kangrey" panose="02000500000000000000" pitchFamily="2" charset="0"/>
                <a:cs typeface="Khmer OS Kangrey" panose="02000500000000000000" pitchFamily="2" charset="0"/>
              </a:rPr>
              <a:t>រូបភាពជា</a:t>
            </a:r>
            <a:r>
              <a:rPr lang="en-US" sz="2129" spc="159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 Kangrey" panose="02000500000000000000" pitchFamily="2" charset="0"/>
                <a:cs typeface="Khmer OS Kangrey" panose="02000500000000000000" pitchFamily="2" charset="0"/>
              </a:rPr>
              <a:t> </a:t>
            </a:r>
            <a:r>
              <a:rPr lang="en-US" sz="2129" b="1" spc="159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3D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947188" y="7154291"/>
            <a:ext cx="4393625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69"/>
              </a:lnSpc>
              <a:spcBef>
                <a:spcPct val="0"/>
              </a:spcBef>
            </a:pPr>
            <a:r>
              <a:rPr lang="en-US" sz="2129" spc="159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 Kangrey" panose="02000500000000000000" pitchFamily="2" charset="0"/>
                <a:cs typeface="Khmer OS Kangrey" panose="02000500000000000000" pitchFamily="2" charset="0"/>
              </a:rPr>
              <a:t>ការដំឡើង</a:t>
            </a:r>
            <a:r>
              <a:rPr lang="en-US" sz="2129" spc="159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 Kangrey" panose="02000500000000000000" pitchFamily="2" charset="0"/>
                <a:cs typeface="Khmer OS Kangrey" panose="02000500000000000000" pitchFamily="2" charset="0"/>
              </a:rPr>
              <a:t> </a:t>
            </a:r>
            <a:r>
              <a:rPr lang="en-US" sz="2129" b="1" spc="159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BOARD SHIELD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544720" y="7154291"/>
            <a:ext cx="4393625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69"/>
              </a:lnSpc>
              <a:spcBef>
                <a:spcPct val="0"/>
              </a:spcBef>
            </a:pPr>
            <a:r>
              <a:rPr lang="en-US" sz="2129" b="1" spc="159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 Kangrey" panose="02000500000000000000" pitchFamily="2" charset="0"/>
                <a:cs typeface="Khmer OS Kangrey" panose="02000500000000000000" pitchFamily="2" charset="0"/>
              </a:rPr>
              <a:t>ការដំឡើងឧបករណ</a:t>
            </a:r>
            <a:r>
              <a:rPr lang="en-US" sz="2129" b="1" spc="159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 Kangrey" panose="02000500000000000000" pitchFamily="2" charset="0"/>
                <a:cs typeface="Khmer OS Kangrey" panose="02000500000000000000" pitchFamily="2" charset="0"/>
              </a:rPr>
              <a:t>៍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FE1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86408" y="731062"/>
            <a:ext cx="7457592" cy="6298714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772063" y="8028715"/>
            <a:ext cx="6950957" cy="846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163"/>
              </a:lnSpc>
            </a:pPr>
            <a:r>
              <a:rPr lang="en-US" sz="4000" dirty="0" err="1">
                <a:solidFill>
                  <a:srgbClr val="000000"/>
                </a:solidFill>
                <a:latin typeface="Khmer OS Moul Light" panose="02000500000000000000" pitchFamily="2" charset="0"/>
                <a:cs typeface="Khmer OS Moul Light" panose="02000500000000000000" pitchFamily="2" charset="0"/>
              </a:rPr>
              <a:t>លក្ខណះទូទៅ</a:t>
            </a:r>
            <a:endParaRPr lang="en-US" sz="4000" dirty="0">
              <a:solidFill>
                <a:srgbClr val="000000"/>
              </a:solidFill>
              <a:latin typeface="Khmer OS Moul Light" panose="02000500000000000000" pitchFamily="2" charset="0"/>
              <a:cs typeface="Khmer OS Moul Light" panose="02000500000000000000" pitchFamily="2" charset="0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9606186" y="1030751"/>
            <a:ext cx="7449587" cy="55564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332"/>
              </a:lnSpc>
              <a:spcBef>
                <a:spcPct val="0"/>
              </a:spcBef>
            </a:pPr>
            <a:r>
              <a:rPr lang="en-US" sz="4033" dirty="0">
                <a:solidFill>
                  <a:srgbClr val="000000"/>
                </a:solidFill>
                <a:latin typeface="Code Pro Bold"/>
              </a:rPr>
              <a:t>1. BMP180</a:t>
            </a:r>
          </a:p>
          <a:p>
            <a:pPr>
              <a:lnSpc>
                <a:spcPts val="6332"/>
              </a:lnSpc>
              <a:spcBef>
                <a:spcPct val="0"/>
              </a:spcBef>
            </a:pPr>
            <a:r>
              <a:rPr lang="en-US" sz="4033" dirty="0">
                <a:solidFill>
                  <a:srgbClr val="000000"/>
                </a:solidFill>
                <a:latin typeface="Code Pro Bold"/>
              </a:rPr>
              <a:t>2. DHT11</a:t>
            </a:r>
          </a:p>
          <a:p>
            <a:pPr>
              <a:lnSpc>
                <a:spcPts val="6332"/>
              </a:lnSpc>
              <a:spcBef>
                <a:spcPct val="0"/>
              </a:spcBef>
            </a:pPr>
            <a:r>
              <a:rPr lang="en-US" sz="4033" dirty="0">
                <a:solidFill>
                  <a:srgbClr val="000000"/>
                </a:solidFill>
                <a:latin typeface="Code Pro Bold"/>
              </a:rPr>
              <a:t>3. OLED (</a:t>
            </a:r>
            <a:r>
              <a:rPr lang="en-US" sz="4033" dirty="0" err="1">
                <a:solidFill>
                  <a:srgbClr val="000000"/>
                </a:solidFill>
                <a:latin typeface="Khmer OS Kangrey" panose="02000500000000000000" pitchFamily="2" charset="0"/>
                <a:cs typeface="Khmer OS Kangrey" panose="02000500000000000000" pitchFamily="2" charset="0"/>
              </a:rPr>
              <a:t>មិនទាន់ប្រើប្រាស</a:t>
            </a:r>
            <a:r>
              <a:rPr lang="en-US" sz="4033" dirty="0">
                <a:solidFill>
                  <a:srgbClr val="000000"/>
                </a:solidFill>
                <a:latin typeface="Khmer OS Kangrey" panose="02000500000000000000" pitchFamily="2" charset="0"/>
                <a:cs typeface="Khmer OS Kangrey" panose="02000500000000000000" pitchFamily="2" charset="0"/>
              </a:rPr>
              <a:t>់</a:t>
            </a:r>
            <a:r>
              <a:rPr lang="en-US" sz="4033" dirty="0">
                <a:solidFill>
                  <a:srgbClr val="000000"/>
                </a:solidFill>
                <a:latin typeface="Code Pro Bold"/>
              </a:rPr>
              <a:t>)</a:t>
            </a:r>
          </a:p>
          <a:p>
            <a:pPr>
              <a:lnSpc>
                <a:spcPts val="6332"/>
              </a:lnSpc>
              <a:spcBef>
                <a:spcPct val="0"/>
              </a:spcBef>
            </a:pPr>
            <a:r>
              <a:rPr lang="en-US" sz="4033" dirty="0">
                <a:solidFill>
                  <a:srgbClr val="000000"/>
                </a:solidFill>
                <a:latin typeface="Code Pro Bold"/>
              </a:rPr>
              <a:t>4. LED</a:t>
            </a:r>
          </a:p>
          <a:p>
            <a:pPr>
              <a:lnSpc>
                <a:spcPts val="6332"/>
              </a:lnSpc>
              <a:spcBef>
                <a:spcPct val="0"/>
              </a:spcBef>
            </a:pPr>
            <a:r>
              <a:rPr lang="en-US" sz="4033" dirty="0">
                <a:solidFill>
                  <a:srgbClr val="000000"/>
                </a:solidFill>
                <a:latin typeface="Code Pro Bold"/>
              </a:rPr>
              <a:t>5. DCIN5V</a:t>
            </a:r>
          </a:p>
          <a:p>
            <a:pPr>
              <a:lnSpc>
                <a:spcPts val="6332"/>
              </a:lnSpc>
              <a:spcBef>
                <a:spcPct val="0"/>
              </a:spcBef>
            </a:pPr>
            <a:r>
              <a:rPr lang="en-US" sz="4033" dirty="0">
                <a:solidFill>
                  <a:srgbClr val="000000"/>
                </a:solidFill>
                <a:latin typeface="Code Pro Bold"/>
              </a:rPr>
              <a:t>6. Arduino</a:t>
            </a:r>
          </a:p>
          <a:p>
            <a:pPr>
              <a:lnSpc>
                <a:spcPts val="6332"/>
              </a:lnSpc>
              <a:spcBef>
                <a:spcPct val="0"/>
              </a:spcBef>
            </a:pPr>
            <a:r>
              <a:rPr lang="en-US" sz="4033" dirty="0">
                <a:solidFill>
                  <a:srgbClr val="000000"/>
                </a:solidFill>
                <a:latin typeface="Code Pro Bold"/>
              </a:rPr>
              <a:t>7. Serial Port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FE1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97320" y="6908954"/>
            <a:ext cx="3388048" cy="2179925"/>
            <a:chOff x="0" y="0"/>
            <a:chExt cx="3133810" cy="201634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133810" cy="2016345"/>
            </a:xfrm>
            <a:custGeom>
              <a:avLst/>
              <a:gdLst/>
              <a:ahLst/>
              <a:cxnLst/>
              <a:rect l="l" t="t" r="r" b="b"/>
              <a:pathLst>
                <a:path w="3133810" h="2016345">
                  <a:moveTo>
                    <a:pt x="3009350" y="2016345"/>
                  </a:moveTo>
                  <a:lnTo>
                    <a:pt x="124460" y="2016345"/>
                  </a:lnTo>
                  <a:cubicBezTo>
                    <a:pt x="55880" y="2016345"/>
                    <a:pt x="0" y="1960465"/>
                    <a:pt x="0" y="189188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009350" y="0"/>
                  </a:lnTo>
                  <a:cubicBezTo>
                    <a:pt x="3077930" y="0"/>
                    <a:pt x="3133810" y="55880"/>
                    <a:pt x="3133810" y="124460"/>
                  </a:cubicBezTo>
                  <a:lnTo>
                    <a:pt x="3133810" y="1891885"/>
                  </a:lnTo>
                  <a:cubicBezTo>
                    <a:pt x="3133810" y="1960465"/>
                    <a:pt x="3077930" y="2016345"/>
                    <a:pt x="3009350" y="2016345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5532424" y="6908954"/>
            <a:ext cx="3388048" cy="2179925"/>
            <a:chOff x="0" y="0"/>
            <a:chExt cx="3133810" cy="201634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133810" cy="2016345"/>
            </a:xfrm>
            <a:custGeom>
              <a:avLst/>
              <a:gdLst/>
              <a:ahLst/>
              <a:cxnLst/>
              <a:rect l="l" t="t" r="r" b="b"/>
              <a:pathLst>
                <a:path w="3133810" h="2016345">
                  <a:moveTo>
                    <a:pt x="3009350" y="2016345"/>
                  </a:moveTo>
                  <a:lnTo>
                    <a:pt x="124460" y="2016345"/>
                  </a:lnTo>
                  <a:cubicBezTo>
                    <a:pt x="55880" y="2016345"/>
                    <a:pt x="0" y="1960465"/>
                    <a:pt x="0" y="189188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009350" y="0"/>
                  </a:lnTo>
                  <a:cubicBezTo>
                    <a:pt x="3077930" y="0"/>
                    <a:pt x="3133810" y="55880"/>
                    <a:pt x="3133810" y="124460"/>
                  </a:cubicBezTo>
                  <a:lnTo>
                    <a:pt x="3133810" y="1891885"/>
                  </a:lnTo>
                  <a:cubicBezTo>
                    <a:pt x="3133810" y="1960465"/>
                    <a:pt x="3077930" y="2016345"/>
                    <a:pt x="3009350" y="2016345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9367528" y="6908954"/>
            <a:ext cx="3388048" cy="2179925"/>
            <a:chOff x="0" y="0"/>
            <a:chExt cx="3133810" cy="201634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133810" cy="2016345"/>
            </a:xfrm>
            <a:custGeom>
              <a:avLst/>
              <a:gdLst/>
              <a:ahLst/>
              <a:cxnLst/>
              <a:rect l="l" t="t" r="r" b="b"/>
              <a:pathLst>
                <a:path w="3133810" h="2016345">
                  <a:moveTo>
                    <a:pt x="3009350" y="2016345"/>
                  </a:moveTo>
                  <a:lnTo>
                    <a:pt x="124460" y="2016345"/>
                  </a:lnTo>
                  <a:cubicBezTo>
                    <a:pt x="55880" y="2016345"/>
                    <a:pt x="0" y="1960465"/>
                    <a:pt x="0" y="189188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009350" y="0"/>
                  </a:lnTo>
                  <a:cubicBezTo>
                    <a:pt x="3077930" y="0"/>
                    <a:pt x="3133810" y="55880"/>
                    <a:pt x="3133810" y="124460"/>
                  </a:cubicBezTo>
                  <a:lnTo>
                    <a:pt x="3133810" y="1891885"/>
                  </a:lnTo>
                  <a:cubicBezTo>
                    <a:pt x="3133810" y="1960465"/>
                    <a:pt x="3077930" y="2016345"/>
                    <a:pt x="3009350" y="2016345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13202632" y="6908954"/>
            <a:ext cx="3388048" cy="2179925"/>
            <a:chOff x="0" y="0"/>
            <a:chExt cx="3133810" cy="201634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133810" cy="2016345"/>
            </a:xfrm>
            <a:custGeom>
              <a:avLst/>
              <a:gdLst/>
              <a:ahLst/>
              <a:cxnLst/>
              <a:rect l="l" t="t" r="r" b="b"/>
              <a:pathLst>
                <a:path w="3133810" h="2016345">
                  <a:moveTo>
                    <a:pt x="3009350" y="2016345"/>
                  </a:moveTo>
                  <a:lnTo>
                    <a:pt x="124460" y="2016345"/>
                  </a:lnTo>
                  <a:cubicBezTo>
                    <a:pt x="55880" y="2016345"/>
                    <a:pt x="0" y="1960465"/>
                    <a:pt x="0" y="189188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009350" y="0"/>
                  </a:lnTo>
                  <a:cubicBezTo>
                    <a:pt x="3077930" y="0"/>
                    <a:pt x="3133810" y="55880"/>
                    <a:pt x="3133810" y="124460"/>
                  </a:cubicBezTo>
                  <a:lnTo>
                    <a:pt x="3133810" y="1891885"/>
                  </a:lnTo>
                  <a:cubicBezTo>
                    <a:pt x="3133810" y="1960465"/>
                    <a:pt x="3077930" y="2016345"/>
                    <a:pt x="3009350" y="2016345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479333" y="2668742"/>
            <a:ext cx="11776389" cy="381937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998507" y="7183693"/>
            <a:ext cx="2657633" cy="1374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3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Code Pro Bold"/>
              </a:rPr>
              <a:t>Read from Arduino Serial Port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897632" y="7183693"/>
            <a:ext cx="2657633" cy="1374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3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Code Pro Bold"/>
              </a:rPr>
              <a:t>Convert String type to Data Type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732736" y="7183693"/>
            <a:ext cx="2657633" cy="916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3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Code Pro Bold"/>
              </a:rPr>
              <a:t>Real time Data Collecting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567840" y="7174168"/>
            <a:ext cx="2657633" cy="916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3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Code Pro Bold"/>
              </a:rPr>
              <a:t>Storing Data .CSV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096887" y="1009650"/>
            <a:ext cx="14094227" cy="1107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600"/>
              </a:lnSpc>
              <a:spcBef>
                <a:spcPct val="0"/>
              </a:spcBef>
            </a:pPr>
            <a:r>
              <a:rPr lang="en-US" sz="400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 Moul Light" panose="02000500000000000000" pitchFamily="2" charset="0"/>
                <a:cs typeface="Khmer OS Moul Light" panose="02000500000000000000" pitchFamily="2" charset="0"/>
              </a:rPr>
              <a:t>ការទាញយកទិន្នន័យ</a:t>
            </a:r>
            <a:endParaRPr lang="en-US" sz="4000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hmer OS Moul Light" panose="02000500000000000000" pitchFamily="2" charset="0"/>
              <a:cs typeface="Khmer OS Moul Light" panose="02000500000000000000" pitchFamily="2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FE1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75811" y="2164753"/>
            <a:ext cx="9431863" cy="7093547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548064" y="2365041"/>
            <a:ext cx="7748458" cy="4353460"/>
            <a:chOff x="0" y="0"/>
            <a:chExt cx="10331277" cy="5804613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/>
            <a:srcRect l="984" r="984"/>
            <a:stretch>
              <a:fillRect/>
            </a:stretch>
          </p:blipFill>
          <p:spPr>
            <a:xfrm>
              <a:off x="0" y="0"/>
              <a:ext cx="10331277" cy="5804613"/>
            </a:xfrm>
            <a:prstGeom prst="rect">
              <a:avLst/>
            </a:prstGeom>
          </p:spPr>
        </p:pic>
      </p:grpSp>
      <p:sp>
        <p:nvSpPr>
          <p:cNvPr id="5" name="TextBox 5"/>
          <p:cNvSpPr txBox="1"/>
          <p:nvPr/>
        </p:nvSpPr>
        <p:spPr>
          <a:xfrm>
            <a:off x="1889130" y="9305925"/>
            <a:ext cx="7711003" cy="753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31"/>
              </a:lnSpc>
            </a:pPr>
            <a:r>
              <a:rPr lang="en-US" sz="5301" spc="-265" dirty="0">
                <a:solidFill>
                  <a:srgbClr val="008037"/>
                </a:solidFill>
                <a:latin typeface="DM Sans Bold"/>
              </a:rPr>
              <a:t> UI (User Interface)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491335" y="355605"/>
            <a:ext cx="9305330" cy="10964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800"/>
              </a:lnSpc>
            </a:pPr>
            <a:r>
              <a:rPr lang="en-US" sz="4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 Moul Light" panose="02000500000000000000" pitchFamily="2" charset="0"/>
                <a:cs typeface="Khmer OS Moul Light" panose="02000500000000000000" pitchFamily="2" charset="0"/>
              </a:rPr>
              <a:t>សេចក្ដីសន្និដ្ឋាន</a:t>
            </a:r>
            <a:r>
              <a:rPr 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 Moul Light" panose="02000500000000000000" pitchFamily="2" charset="0"/>
                <a:cs typeface="Khmer OS Moul Light" panose="02000500000000000000" pitchFamily="2" charset="0"/>
              </a:rPr>
              <a:t> </a:t>
            </a:r>
            <a:r>
              <a:rPr lang="en-US" sz="4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 Moul Light" panose="02000500000000000000" pitchFamily="2" charset="0"/>
                <a:cs typeface="Khmer OS Moul Light" panose="02000500000000000000" pitchFamily="2" charset="0"/>
              </a:rPr>
              <a:t>និង</a:t>
            </a:r>
            <a:r>
              <a:rPr 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 Moul Light" panose="02000500000000000000" pitchFamily="2" charset="0"/>
                <a:cs typeface="Khmer OS Moul Light" panose="02000500000000000000" pitchFamily="2" charset="0"/>
              </a:rPr>
              <a:t> </a:t>
            </a:r>
            <a:r>
              <a:rPr lang="en-US" sz="4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 Moul Light" panose="02000500000000000000" pitchFamily="2" charset="0"/>
                <a:cs typeface="Khmer OS Moul Light" panose="02000500000000000000" pitchFamily="2" charset="0"/>
              </a:rPr>
              <a:t>លទ្ធផល</a:t>
            </a:r>
            <a:endParaRPr lang="en-US" sz="4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hmer OS Moul Light" panose="02000500000000000000" pitchFamily="2" charset="0"/>
              <a:cs typeface="Khmer OS Moul Light" panose="02000500000000000000" pitchFamily="2" charset="0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0091970" y="2711097"/>
            <a:ext cx="7709430" cy="5041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652"/>
              </a:lnSpc>
              <a:spcBef>
                <a:spcPct val="0"/>
              </a:spcBef>
            </a:pPr>
            <a:r>
              <a:rPr lang="en-US" sz="280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 Kangrey" panose="02000500000000000000" pitchFamily="2" charset="0"/>
                <a:cs typeface="Khmer OS Kangrey" panose="02000500000000000000" pitchFamily="2" charset="0"/>
              </a:rPr>
              <a:t>ក្រោយពីបានធ្វើតេស្តលើដំណើរការជាក់ស្តែងនៃ</a:t>
            </a:r>
            <a:r>
              <a:rPr lang="en-US" sz="28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 Kangrey" panose="02000500000000000000" pitchFamily="2" charset="0"/>
                <a:cs typeface="Khmer OS Kangrey" panose="02000500000000000000" pitchFamily="2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 Kangrey" panose="02000500000000000000" pitchFamily="2" charset="0"/>
                <a:cs typeface="Khmer OS Kangrey" panose="02000500000000000000" pitchFamily="2" charset="0"/>
              </a:rPr>
              <a:t>ប្រព័ន្ធទាំងមូលឃើញថាក្រុមរបស់យើងខ្ញុំទទួលបាននូវឧបករណ</a:t>
            </a:r>
            <a:r>
              <a:rPr lang="en-US" sz="28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 Kangrey" panose="02000500000000000000" pitchFamily="2" charset="0"/>
                <a:cs typeface="Khmer OS Kangrey" panose="02000500000000000000" pitchFamily="2" charset="0"/>
              </a:rPr>
              <a:t>៍ វាស់អាកាសធាតុដ៍មានគុណភាពមួយទៅតាមអ្វីដែលពួកយើងចង់បាន។ឧបករណ៍មួយនេះអាចមានសមត្ថភាពវាស់សីតុណ្ហភាព </a:t>
            </a:r>
            <a:r>
              <a:rPr lang="en-US" sz="280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 Kangrey" panose="02000500000000000000" pitchFamily="2" charset="0"/>
                <a:cs typeface="Khmer OS Kangrey" panose="02000500000000000000" pitchFamily="2" charset="0"/>
              </a:rPr>
              <a:t>គិតជា</a:t>
            </a:r>
            <a:r>
              <a:rPr lang="en-US" sz="28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 Kangrey" panose="02000500000000000000" pitchFamily="2" charset="0"/>
                <a:cs typeface="Khmer OS Kangrey" panose="02000500000000000000" pitchFamily="2" charset="0"/>
              </a:rPr>
              <a:t> </a:t>
            </a:r>
            <a:r>
              <a:rPr lang="en-US" sz="28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Fahrenheit</a:t>
            </a:r>
            <a:r>
              <a:rPr lang="en-US" sz="28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 Kangrey" panose="02000500000000000000" pitchFamily="2" charset="0"/>
                <a:cs typeface="Khmer OS Kangrey" panose="02000500000000000000" pitchFamily="2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 Kangrey" panose="02000500000000000000" pitchFamily="2" charset="0"/>
                <a:cs typeface="Khmer OS Kangrey" panose="02000500000000000000" pitchFamily="2" charset="0"/>
              </a:rPr>
              <a:t>និងអាចវាស</a:t>
            </a:r>
            <a:r>
              <a:rPr lang="en-US" sz="28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 Kangrey" panose="02000500000000000000" pitchFamily="2" charset="0"/>
                <a:cs typeface="Khmer OS Kangrey" panose="02000500000000000000" pitchFamily="2" charset="0"/>
              </a:rPr>
              <a:t>់ </a:t>
            </a:r>
            <a:r>
              <a:rPr lang="en-US" sz="28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Humidity​</a:t>
            </a:r>
            <a:r>
              <a:rPr lang="en-US" sz="28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 Kangrey" panose="02000500000000000000" pitchFamily="2" charset="0"/>
                <a:cs typeface="Khmer OS Kangrey" panose="02000500000000000000" pitchFamily="2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 Kangrey" panose="02000500000000000000" pitchFamily="2" charset="0"/>
                <a:cs typeface="Khmer OS Kangrey" panose="02000500000000000000" pitchFamily="2" charset="0"/>
              </a:rPr>
              <a:t>និង</a:t>
            </a:r>
            <a:r>
              <a:rPr lang="en-US" sz="28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 Kangrey" panose="02000500000000000000" pitchFamily="2" charset="0"/>
                <a:cs typeface="Khmer OS Kangrey" panose="02000500000000000000" pitchFamily="2" charset="0"/>
              </a:rPr>
              <a:t>  </a:t>
            </a:r>
            <a:r>
              <a:rPr lang="en-US" sz="28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Air-pressure </a:t>
            </a:r>
            <a:r>
              <a:rPr lang="en-US" sz="28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 Kangrey" panose="02000500000000000000" pitchFamily="2" charset="0"/>
                <a:cs typeface="Khmer OS Kangrey" panose="02000500000000000000" pitchFamily="2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 Kangrey" panose="02000500000000000000" pitchFamily="2" charset="0"/>
                <a:cs typeface="Khmer OS Kangrey" panose="02000500000000000000" pitchFamily="2" charset="0"/>
              </a:rPr>
              <a:t>ដើម្បី</a:t>
            </a:r>
            <a:r>
              <a:rPr lang="en-US" sz="28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 Kangrey" panose="02000500000000000000" pitchFamily="2" charset="0"/>
                <a:cs typeface="Khmer OS Kangrey" panose="02000500000000000000" pitchFamily="2" charset="0"/>
              </a:rPr>
              <a:t> </a:t>
            </a:r>
            <a:r>
              <a:rPr lang="en-US" sz="28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Store data</a:t>
            </a:r>
            <a:r>
              <a:rPr lang="en-US" sz="28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 Kangrey" panose="02000500000000000000" pitchFamily="2" charset="0"/>
                <a:cs typeface="Khmer OS Kangrey" panose="02000500000000000000" pitchFamily="2" charset="0"/>
              </a:rPr>
              <a:t>  </a:t>
            </a:r>
            <a:r>
              <a:rPr lang="en-US" sz="280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 Kangrey" panose="02000500000000000000" pitchFamily="2" charset="0"/>
                <a:cs typeface="Khmer OS Kangrey" panose="02000500000000000000" pitchFamily="2" charset="0"/>
              </a:rPr>
              <a:t>នៅលើ</a:t>
            </a:r>
            <a:r>
              <a:rPr lang="en-US" sz="28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 Kangrey" panose="02000500000000000000" pitchFamily="2" charset="0"/>
                <a:cs typeface="Khmer OS Kangrey" panose="02000500000000000000" pitchFamily="2" charset="0"/>
              </a:rPr>
              <a:t> ​</a:t>
            </a:r>
            <a:r>
              <a:rPr lang="en-US" sz="28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Excel </a:t>
            </a:r>
            <a:r>
              <a:rPr lang="en-US" sz="280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 Kangrey" panose="02000500000000000000" pitchFamily="2" charset="0"/>
                <a:cs typeface="Khmer OS Kangrey" panose="02000500000000000000" pitchFamily="2" charset="0"/>
              </a:rPr>
              <a:t>បានថែមទៀតផង</a:t>
            </a:r>
            <a:r>
              <a:rPr lang="en-US" sz="28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 Kangrey" panose="02000500000000000000" pitchFamily="2" charset="0"/>
                <a:cs typeface="Khmer OS Kangrey" panose="02000500000000000000" pitchFamily="2" charset="0"/>
              </a:rPr>
              <a:t>។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FE1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1163141">
            <a:off x="97608" y="3196680"/>
            <a:ext cx="2586579" cy="400737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1040609">
            <a:off x="1536152" y="-1028700"/>
            <a:ext cx="4656667" cy="41148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2145134" y="-1336682"/>
            <a:ext cx="4114800" cy="4114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4963081" y="2778118"/>
            <a:ext cx="5190688" cy="41148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 rot="1319243">
            <a:off x="13491282" y="6752613"/>
            <a:ext cx="2943599" cy="4007375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2296614" y="7519733"/>
            <a:ext cx="3135742" cy="3477134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4060976" y="4124753"/>
            <a:ext cx="10117068" cy="17953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000"/>
              </a:lnSpc>
            </a:pPr>
            <a:r>
              <a:rPr lang="en-US" sz="10000" spc="750" dirty="0" err="1">
                <a:solidFill>
                  <a:srgbClr val="000000"/>
                </a:solidFill>
                <a:latin typeface="Khmer OS Kangrey" panose="02000500000000000000" pitchFamily="2" charset="0"/>
                <a:cs typeface="Khmer OS Kangrey" panose="02000500000000000000" pitchFamily="2" charset="0"/>
              </a:rPr>
              <a:t>សូមអរគុណ</a:t>
            </a:r>
            <a:endParaRPr lang="en-US" sz="10000" spc="750" dirty="0">
              <a:solidFill>
                <a:srgbClr val="000000"/>
              </a:solidFill>
              <a:latin typeface="Khmer OS Kangrey" panose="02000500000000000000" pitchFamily="2" charset="0"/>
              <a:cs typeface="Khmer OS Kangrey" panose="02000500000000000000" pitchFamily="2" charset="0"/>
            </a:endParaRP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>
          <a:xfrm>
            <a:off x="13685007" y="4031451"/>
            <a:ext cx="517527" cy="804067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>
          <a:xfrm>
            <a:off x="4252449" y="5851953"/>
            <a:ext cx="517527" cy="80406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123314" y="5538472"/>
            <a:ext cx="4954272" cy="538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180"/>
              </a:lnSpc>
              <a:spcBef>
                <a:spcPct val="0"/>
              </a:spcBef>
            </a:pPr>
            <a:r>
              <a:rPr lang="en-US" sz="2800" dirty="0" err="1">
                <a:solidFill>
                  <a:srgbClr val="000000"/>
                </a:solidFill>
                <a:latin typeface="Khmer OS Moul Light" panose="02000500000000000000" pitchFamily="2" charset="0"/>
                <a:cs typeface="Khmer OS Moul Light" panose="02000500000000000000" pitchFamily="2" charset="0"/>
              </a:rPr>
              <a:t>លោក</a:t>
            </a:r>
            <a:r>
              <a:rPr lang="en-US" sz="2800" dirty="0">
                <a:solidFill>
                  <a:srgbClr val="000000"/>
                </a:solidFill>
                <a:latin typeface="Khmer OS Moul Light" panose="02000500000000000000" pitchFamily="2" charset="0"/>
                <a:cs typeface="Khmer OS Moul Light" panose="02000500000000000000" pitchFamily="2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Khmer OS Moul Light" panose="02000500000000000000" pitchFamily="2" charset="0"/>
                <a:cs typeface="Khmer OS Moul Light" panose="02000500000000000000" pitchFamily="2" charset="0"/>
              </a:rPr>
              <a:t>រ៉េត</a:t>
            </a:r>
            <a:r>
              <a:rPr lang="en-US" sz="2800" dirty="0">
                <a:solidFill>
                  <a:srgbClr val="000000"/>
                </a:solidFill>
                <a:latin typeface="Khmer OS Moul Light" panose="02000500000000000000" pitchFamily="2" charset="0"/>
                <a:cs typeface="Khmer OS Moul Light" panose="02000500000000000000" pitchFamily="2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Khmer OS Moul Light" panose="02000500000000000000" pitchFamily="2" charset="0"/>
                <a:cs typeface="Khmer OS Moul Light" panose="02000500000000000000" pitchFamily="2" charset="0"/>
              </a:rPr>
              <a:t>សេងវិសុទ្ធ</a:t>
            </a:r>
            <a:endParaRPr lang="en-US" sz="2800" dirty="0">
              <a:solidFill>
                <a:srgbClr val="000000"/>
              </a:solidFill>
              <a:latin typeface="Khmer OS Moul Light" panose="02000500000000000000" pitchFamily="2" charset="0"/>
              <a:cs typeface="Khmer OS Moul Light" panose="02000500000000000000" pitchFamily="2" charset="0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6666864" y="5538472"/>
            <a:ext cx="4954272" cy="538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180"/>
              </a:lnSpc>
              <a:spcBef>
                <a:spcPct val="0"/>
              </a:spcBef>
            </a:pPr>
            <a:r>
              <a:rPr lang="en-US" sz="2800" dirty="0" err="1">
                <a:solidFill>
                  <a:srgbClr val="000000"/>
                </a:solidFill>
                <a:latin typeface="Khmer OS Moul Light" panose="02000500000000000000" pitchFamily="2" charset="0"/>
                <a:cs typeface="Khmer OS Moul Light" panose="02000500000000000000" pitchFamily="2" charset="0"/>
              </a:rPr>
              <a:t>លោក</a:t>
            </a:r>
            <a:r>
              <a:rPr lang="en-US" sz="2800" dirty="0">
                <a:solidFill>
                  <a:srgbClr val="000000"/>
                </a:solidFill>
                <a:latin typeface="Khmer OS Moul Light" panose="02000500000000000000" pitchFamily="2" charset="0"/>
                <a:cs typeface="Khmer OS Moul Light" panose="02000500000000000000" pitchFamily="2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Khmer OS Moul Light" panose="02000500000000000000" pitchFamily="2" charset="0"/>
                <a:cs typeface="Khmer OS Moul Light" panose="02000500000000000000" pitchFamily="2" charset="0"/>
              </a:rPr>
              <a:t>សារិ</a:t>
            </a:r>
            <a:r>
              <a:rPr lang="en-US" sz="2800" dirty="0">
                <a:solidFill>
                  <a:srgbClr val="000000"/>
                </a:solidFill>
                <a:latin typeface="Khmer OS Moul Light" panose="02000500000000000000" pitchFamily="2" charset="0"/>
                <a:cs typeface="Khmer OS Moul Light" panose="02000500000000000000" pitchFamily="2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Khmer OS Moul Light" panose="02000500000000000000" pitchFamily="2" charset="0"/>
                <a:cs typeface="Khmer OS Moul Light" panose="02000500000000000000" pitchFamily="2" charset="0"/>
              </a:rPr>
              <a:t>ពុទ្ធិពណ្ណរាយ</a:t>
            </a:r>
            <a:endParaRPr lang="en-US" sz="2800" dirty="0">
              <a:solidFill>
                <a:srgbClr val="000000"/>
              </a:solidFill>
              <a:latin typeface="Khmer OS Moul Light" panose="02000500000000000000" pitchFamily="2" charset="0"/>
              <a:cs typeface="Khmer OS Moul Light" panose="02000500000000000000" pitchFamily="2" charset="0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2918664" y="5538472"/>
            <a:ext cx="4954272" cy="538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180"/>
              </a:lnSpc>
              <a:spcBef>
                <a:spcPct val="0"/>
              </a:spcBef>
            </a:pPr>
            <a:r>
              <a:rPr lang="en-US" sz="2800" dirty="0" err="1">
                <a:solidFill>
                  <a:srgbClr val="000000"/>
                </a:solidFill>
                <a:latin typeface="Khmer OS Moul Light" panose="02000500000000000000" pitchFamily="2" charset="0"/>
                <a:cs typeface="Khmer OS Moul Light" panose="02000500000000000000" pitchFamily="2" charset="0"/>
              </a:rPr>
              <a:t>លោក</a:t>
            </a:r>
            <a:r>
              <a:rPr lang="en-US" sz="2800" dirty="0">
                <a:solidFill>
                  <a:srgbClr val="000000"/>
                </a:solidFill>
                <a:latin typeface="Khmer OS Moul Light" panose="02000500000000000000" pitchFamily="2" charset="0"/>
                <a:cs typeface="Khmer OS Moul Light" panose="02000500000000000000" pitchFamily="2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Khmer OS Moul Light" panose="02000500000000000000" pitchFamily="2" charset="0"/>
                <a:cs typeface="Khmer OS Moul Light" panose="02000500000000000000" pitchFamily="2" charset="0"/>
              </a:rPr>
              <a:t>សាន</a:t>
            </a:r>
            <a:r>
              <a:rPr lang="en-US" sz="2800" dirty="0">
                <a:solidFill>
                  <a:srgbClr val="000000"/>
                </a:solidFill>
                <a:latin typeface="Khmer OS Moul Light" panose="02000500000000000000" pitchFamily="2" charset="0"/>
                <a:cs typeface="Khmer OS Moul Light" panose="02000500000000000000" pitchFamily="2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Khmer OS Moul Light" panose="02000500000000000000" pitchFamily="2" charset="0"/>
                <a:cs typeface="Khmer OS Moul Light" panose="02000500000000000000" pitchFamily="2" charset="0"/>
              </a:rPr>
              <a:t>មុន្នីឧសភារក្ស</a:t>
            </a:r>
            <a:endParaRPr lang="en-US" sz="2800" dirty="0">
              <a:solidFill>
                <a:srgbClr val="000000"/>
              </a:solidFill>
              <a:latin typeface="Khmer OS Moul Light" panose="02000500000000000000" pitchFamily="2" charset="0"/>
              <a:cs typeface="Khmer OS Moul Light" panose="02000500000000000000" pitchFamily="2" charset="0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028700" y="6594613"/>
            <a:ext cx="5550268" cy="525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sz="3200" b="1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 Kangrey" panose="02000500000000000000" pitchFamily="2" charset="0"/>
                <a:cs typeface="Khmer OS Kangrey" panose="02000500000000000000" pitchFamily="2" charset="0"/>
              </a:rPr>
              <a:t>វិទ្យាស្ថានជាតិពហុបច្ចេកទេសកម្ពុជា</a:t>
            </a:r>
            <a:endParaRPr lang="en-US" sz="3200" b="1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hmer OS Kangrey" panose="02000500000000000000" pitchFamily="2" charset="0"/>
              <a:cs typeface="Khmer OS Kangrey" panose="02000500000000000000" pitchFamily="2" charset="0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136751" y="7384553"/>
            <a:ext cx="4954272" cy="6174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20"/>
              </a:lnSpc>
            </a:pPr>
            <a:r>
              <a:rPr lang="en-US" sz="2800" b="1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 Kangrey" panose="02000500000000000000" pitchFamily="2" charset="0"/>
                <a:cs typeface="Khmer OS Kangrey" panose="02000500000000000000" pitchFamily="2" charset="0"/>
              </a:rPr>
              <a:t>ដេប៉ាតម៉ង</a:t>
            </a:r>
            <a:r>
              <a:rPr lang="en-US" sz="28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 Kangrey" panose="02000500000000000000" pitchFamily="2" charset="0"/>
                <a:cs typeface="Khmer OS Kangrey" panose="02000500000000000000" pitchFamily="2" charset="0"/>
              </a:rPr>
              <a:t> </a:t>
            </a:r>
            <a:r>
              <a:rPr lang="en-US" sz="2800" b="1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 Kangrey" panose="02000500000000000000" pitchFamily="2" charset="0"/>
                <a:cs typeface="Khmer OS Kangrey" panose="02000500000000000000" pitchFamily="2" charset="0"/>
              </a:rPr>
              <a:t>ទូរគមនាគមន</a:t>
            </a:r>
            <a:r>
              <a:rPr lang="en-US" sz="28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 Kangrey" panose="02000500000000000000" pitchFamily="2" charset="0"/>
                <a:cs typeface="Khmer OS Kangrey" panose="02000500000000000000" pitchFamily="2" charset="0"/>
              </a:rPr>
              <a:t>៍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465916" y="8264313"/>
            <a:ext cx="4428629" cy="12391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44068" lvl="1" indent="-272034">
              <a:lnSpc>
                <a:spcPts val="3528"/>
              </a:lnSpc>
              <a:buFont typeface="Arial"/>
              <a:buChar char="•"/>
            </a:pP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Poster Designer</a:t>
            </a:r>
          </a:p>
          <a:p>
            <a:pPr marL="491133" lvl="1" indent="-245567">
              <a:lnSpc>
                <a:spcPts val="3184"/>
              </a:lnSpc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3D Design</a:t>
            </a:r>
          </a:p>
          <a:p>
            <a:pPr marL="491133" lvl="1" indent="-245567">
              <a:lnSpc>
                <a:spcPts val="3184"/>
              </a:lnSpc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UI and UX Design(MATLAB)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570948" y="8264313"/>
            <a:ext cx="5851428" cy="13465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44068" lvl="1" indent="-272034">
              <a:lnSpc>
                <a:spcPts val="3528"/>
              </a:lnSpc>
              <a:buFont typeface="Arial"/>
              <a:buChar char="•"/>
            </a:pP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Code Implement(Arduino, MATLAB)</a:t>
            </a:r>
          </a:p>
          <a:p>
            <a:pPr marL="544068" lvl="1" indent="-272034">
              <a:lnSpc>
                <a:spcPts val="3528"/>
              </a:lnSpc>
              <a:buFont typeface="Arial"/>
              <a:buChar char="•"/>
            </a:pP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Slide Producer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15294" y="8264313"/>
            <a:ext cx="5681100" cy="1336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44470" lvl="1" indent="-272235">
              <a:lnSpc>
                <a:spcPts val="3530"/>
              </a:lnSpc>
              <a:buFont typeface="Arial"/>
              <a:buChar char="•"/>
            </a:pP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Team leader </a:t>
            </a:r>
          </a:p>
          <a:p>
            <a:pPr marL="544470" lvl="1" indent="-272235">
              <a:lnSpc>
                <a:spcPts val="3530"/>
              </a:lnSpc>
              <a:buFont typeface="Arial"/>
              <a:buChar char="•"/>
            </a:pP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Management &amp; Vision </a:t>
            </a:r>
          </a:p>
          <a:p>
            <a:pPr marL="544470" lvl="1" indent="-272235">
              <a:lnSpc>
                <a:spcPts val="3530"/>
              </a:lnSpc>
              <a:buFont typeface="Arial"/>
              <a:buChar char="•"/>
            </a:pP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Research in Theory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948293" y="7384553"/>
            <a:ext cx="4954272" cy="6174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20"/>
              </a:lnSpc>
            </a:pPr>
            <a:r>
              <a:rPr lang="en-US" sz="2800" b="1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 Kangrey" panose="02000500000000000000" pitchFamily="2" charset="0"/>
                <a:cs typeface="Khmer OS Kangrey" panose="02000500000000000000" pitchFamily="2" charset="0"/>
              </a:rPr>
              <a:t>ដេប៉ាតម៉ង</a:t>
            </a:r>
            <a:r>
              <a:rPr lang="en-US" sz="28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 Kangrey" panose="02000500000000000000" pitchFamily="2" charset="0"/>
                <a:cs typeface="Khmer OS Kangrey" panose="02000500000000000000" pitchFamily="2" charset="0"/>
              </a:rPr>
              <a:t> </a:t>
            </a:r>
            <a:r>
              <a:rPr lang="en-US" sz="2800" b="1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 Kangrey" panose="02000500000000000000" pitchFamily="2" charset="0"/>
                <a:cs typeface="Khmer OS Kangrey" panose="02000500000000000000" pitchFamily="2" charset="0"/>
              </a:rPr>
              <a:t>ទូរគមនាគមន</a:t>
            </a:r>
            <a:r>
              <a:rPr lang="en-US" sz="28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 Kangrey" panose="02000500000000000000" pitchFamily="2" charset="0"/>
                <a:cs typeface="Khmer OS Kangrey" panose="02000500000000000000" pitchFamily="2" charset="0"/>
              </a:rPr>
              <a:t>៍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673582" y="7384553"/>
            <a:ext cx="4954272" cy="6174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20"/>
              </a:lnSpc>
            </a:pPr>
            <a:r>
              <a:rPr lang="en-US" sz="2800" b="1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 Kangrey" panose="02000500000000000000" pitchFamily="2" charset="0"/>
                <a:cs typeface="Khmer OS Kangrey" panose="02000500000000000000" pitchFamily="2" charset="0"/>
              </a:rPr>
              <a:t>ដេប៉ាតម៉ង</a:t>
            </a:r>
            <a:r>
              <a:rPr lang="en-US" sz="28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 Kangrey" panose="02000500000000000000" pitchFamily="2" charset="0"/>
                <a:cs typeface="Khmer OS Kangrey" panose="02000500000000000000" pitchFamily="2" charset="0"/>
              </a:rPr>
              <a:t> </a:t>
            </a:r>
            <a:r>
              <a:rPr lang="en-US" sz="2800" b="1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 Kangrey" panose="02000500000000000000" pitchFamily="2" charset="0"/>
                <a:cs typeface="Khmer OS Kangrey" panose="02000500000000000000" pitchFamily="2" charset="0"/>
              </a:rPr>
              <a:t>អេឡិចត្រូនិក</a:t>
            </a:r>
            <a:endParaRPr lang="en-US" sz="2800" b="1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hmer OS Kangrey" panose="02000500000000000000" pitchFamily="2" charset="0"/>
              <a:cs typeface="Khmer OS Kangrey" panose="02000500000000000000" pitchFamily="2" charset="0"/>
            </a:endParaRPr>
          </a:p>
        </p:txBody>
      </p:sp>
      <p:grpSp>
        <p:nvGrpSpPr>
          <p:cNvPr id="14" name="Group 14"/>
          <p:cNvGrpSpPr>
            <a:grpSpLocks noChangeAspect="1"/>
          </p:cNvGrpSpPr>
          <p:nvPr/>
        </p:nvGrpSpPr>
        <p:grpSpPr>
          <a:xfrm>
            <a:off x="1141608" y="1028700"/>
            <a:ext cx="4065946" cy="4065930"/>
            <a:chOff x="0" y="0"/>
            <a:chExt cx="6350000" cy="6349975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t="-14337" b="-14337"/>
              </a:stretch>
            </a:blipFill>
          </p:spPr>
        </p:sp>
      </p:grp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7169704" y="1028700"/>
            <a:ext cx="4065946" cy="4065930"/>
            <a:chOff x="0" y="0"/>
            <a:chExt cx="6350000" cy="6349975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13193354" y="829606"/>
            <a:ext cx="4065946" cy="4065930"/>
            <a:chOff x="0" y="0"/>
            <a:chExt cx="6350000" cy="6349975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sp>
        <p:nvSpPr>
          <p:cNvPr id="22" name="TextBox 5">
            <a:extLst>
              <a:ext uri="{FF2B5EF4-FFF2-40B4-BE49-F238E27FC236}">
                <a16:creationId xmlns:a16="http://schemas.microsoft.com/office/drawing/2014/main" id="{20A396D9-A2F5-ACE6-D32B-3FA239E927A1}"/>
              </a:ext>
            </a:extLst>
          </p:cNvPr>
          <p:cNvSpPr txBox="1"/>
          <p:nvPr/>
        </p:nvSpPr>
        <p:spPr>
          <a:xfrm>
            <a:off x="6666864" y="6594613"/>
            <a:ext cx="5550268" cy="525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sz="3200" b="1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 Kangrey" panose="02000500000000000000" pitchFamily="2" charset="0"/>
                <a:cs typeface="Khmer OS Kangrey" panose="02000500000000000000" pitchFamily="2" charset="0"/>
              </a:rPr>
              <a:t>វិទ្យាស្ថានជាតិពហុបច្ចេកទេសកម្ពុជា</a:t>
            </a:r>
            <a:endParaRPr lang="en-US" sz="3200" b="1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hmer OS Kangrey" panose="02000500000000000000" pitchFamily="2" charset="0"/>
              <a:cs typeface="Khmer OS Kangrey" panose="02000500000000000000" pitchFamily="2" charset="0"/>
            </a:endParaRPr>
          </a:p>
        </p:txBody>
      </p:sp>
      <p:sp>
        <p:nvSpPr>
          <p:cNvPr id="23" name="TextBox 5">
            <a:extLst>
              <a:ext uri="{FF2B5EF4-FFF2-40B4-BE49-F238E27FC236}">
                <a16:creationId xmlns:a16="http://schemas.microsoft.com/office/drawing/2014/main" id="{A5988110-5B9C-3281-9958-EDA7446C9666}"/>
              </a:ext>
            </a:extLst>
          </p:cNvPr>
          <p:cNvSpPr txBox="1"/>
          <p:nvPr/>
        </p:nvSpPr>
        <p:spPr>
          <a:xfrm>
            <a:off x="12322668" y="6594613"/>
            <a:ext cx="5550268" cy="525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sz="3200" b="1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 Kangrey" panose="02000500000000000000" pitchFamily="2" charset="0"/>
                <a:cs typeface="Khmer OS Kangrey" panose="02000500000000000000" pitchFamily="2" charset="0"/>
              </a:rPr>
              <a:t>វិទ្យាស្ថានជាតិពហុបច្ចេកទេសកម្ពុជា</a:t>
            </a:r>
            <a:endParaRPr lang="en-US" sz="3200" b="1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hmer OS Kangrey" panose="02000500000000000000" pitchFamily="2" charset="0"/>
              <a:cs typeface="Khmer OS Kangrey" panose="02000500000000000000" pitchFamily="2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FE1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9204270" y="1951858"/>
            <a:ext cx="7322748" cy="973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360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 Moul Light" panose="02000500000000000000" pitchFamily="2" charset="0"/>
                <a:cs typeface="Khmer OS Moul Light" panose="02000500000000000000" pitchFamily="2" charset="0"/>
              </a:rPr>
              <a:t>មូលសង្ខេប</a:t>
            </a:r>
            <a:endParaRPr lang="en-US" sz="3600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hmer OS Moul Light" panose="02000500000000000000" pitchFamily="2" charset="0"/>
              <a:cs typeface="Khmer OS Moul Light" panose="02000500000000000000" pitchFamily="2" charset="0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7788453" y="2191841"/>
            <a:ext cx="771999" cy="771999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7901847" y="2181410"/>
            <a:ext cx="545211" cy="6690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52"/>
              </a:lnSpc>
            </a:pPr>
            <a:r>
              <a:rPr lang="en-US" sz="3600">
                <a:solidFill>
                  <a:srgbClr val="000000"/>
                </a:solidFill>
                <a:latin typeface="Code Pro Bold"/>
              </a:rPr>
              <a:t>1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204270" y="3233926"/>
            <a:ext cx="7322748" cy="9464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8400"/>
              </a:lnSpc>
              <a:spcBef>
                <a:spcPct val="0"/>
              </a:spcBef>
            </a:pPr>
            <a:r>
              <a:rPr lang="en-US" sz="360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 Moul Light" panose="02000500000000000000" pitchFamily="2" charset="0"/>
                <a:cs typeface="Khmer OS Moul Light" panose="02000500000000000000" pitchFamily="2" charset="0"/>
              </a:rPr>
              <a:t>គោលបំណងនៃការស្រាវជ្រាវ</a:t>
            </a:r>
            <a:endParaRPr lang="en-US" sz="3600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hmer OS Moul Light" panose="02000500000000000000" pitchFamily="2" charset="0"/>
              <a:cs typeface="Khmer OS Moul Light" panose="02000500000000000000" pitchFamily="2" charset="0"/>
            </a:endParaRPr>
          </a:p>
        </p:txBody>
      </p:sp>
      <p:grpSp>
        <p:nvGrpSpPr>
          <p:cNvPr id="7" name="Group 7"/>
          <p:cNvGrpSpPr/>
          <p:nvPr/>
        </p:nvGrpSpPr>
        <p:grpSpPr>
          <a:xfrm>
            <a:off x="7788453" y="3471682"/>
            <a:ext cx="771999" cy="771999"/>
            <a:chOff x="0" y="0"/>
            <a:chExt cx="6350000" cy="6350000"/>
          </a:xfrm>
        </p:grpSpPr>
        <p:sp>
          <p:nvSpPr>
            <p:cNvPr id="8" name="Freeform 8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9" name="TextBox 9"/>
          <p:cNvSpPr txBox="1"/>
          <p:nvPr/>
        </p:nvSpPr>
        <p:spPr>
          <a:xfrm>
            <a:off x="7901847" y="3461251"/>
            <a:ext cx="545211" cy="6690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5652"/>
              </a:lnSpc>
              <a:spcBef>
                <a:spcPct val="0"/>
              </a:spcBef>
            </a:pPr>
            <a:r>
              <a:rPr lang="en-US" sz="3600" u="none">
                <a:solidFill>
                  <a:srgbClr val="000000"/>
                </a:solidFill>
                <a:latin typeface="Code Pro Bold"/>
              </a:rPr>
              <a:t>2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204270" y="5798063"/>
            <a:ext cx="7322748" cy="9464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8400"/>
              </a:lnSpc>
              <a:spcBef>
                <a:spcPct val="0"/>
              </a:spcBef>
            </a:pPr>
            <a:r>
              <a:rPr lang="en-US" sz="360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 Moul Light" panose="02000500000000000000" pitchFamily="2" charset="0"/>
                <a:cs typeface="Khmer OS Moul Light" panose="02000500000000000000" pitchFamily="2" charset="0"/>
              </a:rPr>
              <a:t>ប្លុកដ្យាក្រាម</a:t>
            </a:r>
            <a:r>
              <a:rPr lang="en-US" sz="36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 Moul Light" panose="02000500000000000000" pitchFamily="2" charset="0"/>
                <a:cs typeface="Khmer OS Moul Light" panose="02000500000000000000" pitchFamily="2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 Moul Light" panose="02000500000000000000" pitchFamily="2" charset="0"/>
                <a:cs typeface="Khmer OS Moul Light" panose="02000500000000000000" pitchFamily="2" charset="0"/>
              </a:rPr>
              <a:t>នឹង</a:t>
            </a:r>
            <a:r>
              <a:rPr lang="en-US" sz="36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 Moul Light" panose="02000500000000000000" pitchFamily="2" charset="0"/>
                <a:cs typeface="Khmer OS Moul Light" panose="02000500000000000000" pitchFamily="2" charset="0"/>
              </a:rPr>
              <a:t> </a:t>
            </a:r>
            <a:r>
              <a:rPr lang="en-US" sz="36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FLOWCHART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7788453" y="6031363"/>
            <a:ext cx="771999" cy="771999"/>
            <a:chOff x="0" y="0"/>
            <a:chExt cx="6350000" cy="6350000"/>
          </a:xfrm>
        </p:grpSpPr>
        <p:sp>
          <p:nvSpPr>
            <p:cNvPr id="12" name="Freeform 12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3" name="TextBox 13"/>
          <p:cNvSpPr txBox="1"/>
          <p:nvPr/>
        </p:nvSpPr>
        <p:spPr>
          <a:xfrm>
            <a:off x="7901847" y="6020932"/>
            <a:ext cx="545211" cy="6690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5652"/>
              </a:lnSpc>
              <a:spcBef>
                <a:spcPct val="0"/>
              </a:spcBef>
            </a:pPr>
            <a:r>
              <a:rPr lang="en-US" sz="3600" u="none">
                <a:solidFill>
                  <a:srgbClr val="000000"/>
                </a:solidFill>
                <a:latin typeface="Code Pro Bold"/>
              </a:rPr>
              <a:t>4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204270" y="4515994"/>
            <a:ext cx="7322748" cy="973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8400"/>
              </a:lnSpc>
              <a:spcBef>
                <a:spcPct val="0"/>
              </a:spcBef>
            </a:pPr>
            <a:r>
              <a:rPr lang="en-US" sz="360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 Moul Light" panose="02000500000000000000" pitchFamily="2" charset="0"/>
                <a:cs typeface="Khmer OS Moul Light" panose="02000500000000000000" pitchFamily="2" charset="0"/>
              </a:rPr>
              <a:t>ទ្រឹស្ដីពាក់ព័ន្ធ</a:t>
            </a:r>
            <a:endParaRPr lang="en-US" sz="3600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hmer OS Moul Light" panose="02000500000000000000" pitchFamily="2" charset="0"/>
              <a:cs typeface="Khmer OS Moul Light" panose="02000500000000000000" pitchFamily="2" charset="0"/>
            </a:endParaRPr>
          </a:p>
        </p:txBody>
      </p:sp>
      <p:grpSp>
        <p:nvGrpSpPr>
          <p:cNvPr id="15" name="Group 15"/>
          <p:cNvGrpSpPr/>
          <p:nvPr/>
        </p:nvGrpSpPr>
        <p:grpSpPr>
          <a:xfrm>
            <a:off x="7788453" y="4751522"/>
            <a:ext cx="771999" cy="771999"/>
            <a:chOff x="0" y="0"/>
            <a:chExt cx="6350000" cy="6350000"/>
          </a:xfrm>
        </p:grpSpPr>
        <p:sp>
          <p:nvSpPr>
            <p:cNvPr id="16" name="Freeform 16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7" name="TextBox 17"/>
          <p:cNvSpPr txBox="1"/>
          <p:nvPr/>
        </p:nvSpPr>
        <p:spPr>
          <a:xfrm>
            <a:off x="7901847" y="4741091"/>
            <a:ext cx="545211" cy="6690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5652"/>
              </a:lnSpc>
              <a:spcBef>
                <a:spcPct val="0"/>
              </a:spcBef>
            </a:pPr>
            <a:r>
              <a:rPr lang="en-US" sz="3600" u="none">
                <a:solidFill>
                  <a:srgbClr val="000000"/>
                </a:solidFill>
                <a:latin typeface="Code Pro Bold"/>
              </a:rPr>
              <a:t>3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144000" y="7162083"/>
            <a:ext cx="8967931" cy="9464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l">
              <a:lnSpc>
                <a:spcPts val="8400"/>
              </a:lnSpc>
              <a:spcBef>
                <a:spcPct val="0"/>
              </a:spcBef>
            </a:pPr>
            <a:r>
              <a:rPr lang="en-US" sz="360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 Moul Light" panose="02000500000000000000" pitchFamily="2" charset="0"/>
                <a:cs typeface="Khmer OS Moul Light" panose="02000500000000000000" pitchFamily="2" charset="0"/>
              </a:rPr>
              <a:t>ការដំឡើង</a:t>
            </a:r>
            <a:r>
              <a:rPr lang="en-US" sz="36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 Moul Light" panose="02000500000000000000" pitchFamily="2" charset="0"/>
                <a:cs typeface="Khmer OS Moul Light" panose="02000500000000000000" pitchFamily="2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 Moul Light" panose="02000500000000000000" pitchFamily="2" charset="0"/>
                <a:cs typeface="Khmer OS Moul Light" panose="02000500000000000000" pitchFamily="2" charset="0"/>
              </a:rPr>
              <a:t>និង</a:t>
            </a:r>
            <a:r>
              <a:rPr lang="en-US" sz="36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 Moul Light" panose="02000500000000000000" pitchFamily="2" charset="0"/>
                <a:cs typeface="Khmer OS Moul Light" panose="02000500000000000000" pitchFamily="2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 Moul Light" panose="02000500000000000000" pitchFamily="2" charset="0"/>
                <a:cs typeface="Khmer OS Moul Light" panose="02000500000000000000" pitchFamily="2" charset="0"/>
              </a:rPr>
              <a:t>ការទាញយកទិន្នន័យ</a:t>
            </a:r>
            <a:endParaRPr lang="en-US" sz="3600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hmer OS Moul Light" panose="02000500000000000000" pitchFamily="2" charset="0"/>
              <a:cs typeface="Khmer OS Moul Light" panose="02000500000000000000" pitchFamily="2" charset="0"/>
            </a:endParaRPr>
          </a:p>
        </p:txBody>
      </p:sp>
      <p:grpSp>
        <p:nvGrpSpPr>
          <p:cNvPr id="19" name="Group 19"/>
          <p:cNvGrpSpPr/>
          <p:nvPr/>
        </p:nvGrpSpPr>
        <p:grpSpPr>
          <a:xfrm>
            <a:off x="7788453" y="7311203"/>
            <a:ext cx="771999" cy="771999"/>
            <a:chOff x="0" y="0"/>
            <a:chExt cx="6350000" cy="6350000"/>
          </a:xfrm>
        </p:grpSpPr>
        <p:sp>
          <p:nvSpPr>
            <p:cNvPr id="20" name="Freeform 20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21" name="TextBox 21"/>
          <p:cNvSpPr txBox="1"/>
          <p:nvPr/>
        </p:nvSpPr>
        <p:spPr>
          <a:xfrm>
            <a:off x="7901847" y="7300772"/>
            <a:ext cx="545211" cy="6690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5652"/>
              </a:lnSpc>
              <a:spcBef>
                <a:spcPct val="0"/>
              </a:spcBef>
            </a:pPr>
            <a:r>
              <a:rPr lang="en-US" sz="3600" u="none" dirty="0">
                <a:solidFill>
                  <a:srgbClr val="000000"/>
                </a:solidFill>
                <a:latin typeface="Code Pro Bold"/>
              </a:rPr>
              <a:t>5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466176" y="1472941"/>
            <a:ext cx="4257587" cy="1104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636"/>
              </a:lnSpc>
              <a:spcBef>
                <a:spcPct val="0"/>
              </a:spcBef>
            </a:pPr>
            <a:r>
              <a:rPr lang="en-US" sz="6000" spc="539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 Moul Light" panose="02000500000000000000" pitchFamily="2" charset="0"/>
                <a:cs typeface="Khmer OS Moul Light" panose="02000500000000000000" pitchFamily="2" charset="0"/>
              </a:rPr>
              <a:t>មាតិកា</a:t>
            </a:r>
            <a:endParaRPr lang="en-US" sz="7196" spc="539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hmer OS Moul Light" panose="02000500000000000000" pitchFamily="2" charset="0"/>
              <a:cs typeface="Khmer OS Moul Light" panose="02000500000000000000" pitchFamily="2" charset="0"/>
            </a:endParaRPr>
          </a:p>
        </p:txBody>
      </p:sp>
      <p:grpSp>
        <p:nvGrpSpPr>
          <p:cNvPr id="23" name="Group 23"/>
          <p:cNvGrpSpPr/>
          <p:nvPr/>
        </p:nvGrpSpPr>
        <p:grpSpPr>
          <a:xfrm>
            <a:off x="7788453" y="8588027"/>
            <a:ext cx="771999" cy="771999"/>
            <a:chOff x="0" y="0"/>
            <a:chExt cx="6350000" cy="6350000"/>
          </a:xfrm>
        </p:grpSpPr>
        <p:sp>
          <p:nvSpPr>
            <p:cNvPr id="24" name="Freeform 24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25" name="TextBox 25"/>
          <p:cNvSpPr txBox="1"/>
          <p:nvPr/>
        </p:nvSpPr>
        <p:spPr>
          <a:xfrm>
            <a:off x="7901847" y="8577596"/>
            <a:ext cx="545211" cy="6690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5652"/>
              </a:lnSpc>
              <a:spcBef>
                <a:spcPct val="0"/>
              </a:spcBef>
            </a:pPr>
            <a:r>
              <a:rPr lang="en-US" sz="3600" u="none" dirty="0">
                <a:solidFill>
                  <a:srgbClr val="000000"/>
                </a:solidFill>
                <a:latin typeface="Code Pro Bold"/>
              </a:rPr>
              <a:t>6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9144000" y="8358386"/>
            <a:ext cx="7322748" cy="973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8400"/>
              </a:lnSpc>
              <a:spcBef>
                <a:spcPct val="0"/>
              </a:spcBef>
            </a:pPr>
            <a:r>
              <a:rPr lang="en-US" sz="360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 Moul Light" panose="02000500000000000000" pitchFamily="2" charset="0"/>
                <a:cs typeface="Khmer OS Moul Light" panose="02000500000000000000" pitchFamily="2" charset="0"/>
              </a:rPr>
              <a:t>សេចក្ដីសន្និដ្ឋាន</a:t>
            </a:r>
            <a:endParaRPr lang="en-US" sz="3600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hmer OS Moul Light" panose="02000500000000000000" pitchFamily="2" charset="0"/>
              <a:cs typeface="Khmer OS Moul Light" panose="02000500000000000000" pitchFamily="2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5555" r="555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0369946" y="574196"/>
            <a:ext cx="6649811" cy="3003205"/>
            <a:chOff x="1763409" y="765595"/>
            <a:chExt cx="8866414" cy="4004273"/>
          </a:xfrm>
        </p:grpSpPr>
        <p:sp>
          <p:nvSpPr>
            <p:cNvPr id="4" name="TextBox 4"/>
            <p:cNvSpPr txBox="1"/>
            <p:nvPr/>
          </p:nvSpPr>
          <p:spPr>
            <a:xfrm>
              <a:off x="1763409" y="765595"/>
              <a:ext cx="8866414" cy="260755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8226"/>
                </a:lnSpc>
              </a:pPr>
              <a:r>
                <a:rPr lang="km-KH" sz="3600" dirty="0">
                  <a:solidFill>
                    <a:srgbClr val="545454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Khmer OS Moul Light" panose="02000500000000000000" pitchFamily="2" charset="0"/>
                  <a:cs typeface="Khmer OS Moul Light" panose="02000500000000000000" pitchFamily="2" charset="0"/>
                </a:rPr>
                <a:t>អ្វីទៅជា </a:t>
              </a:r>
              <a:r>
                <a:rPr lang="en-US" sz="3600" dirty="0">
                  <a:solidFill>
                    <a:srgbClr val="545454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ntro Rust"/>
                </a:rPr>
                <a:t>Pocket Weather Tool?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2451638" y="4304080"/>
              <a:ext cx="7070739" cy="4657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763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7430503" y="2713694"/>
            <a:ext cx="7500591" cy="371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99"/>
              </a:lnSpc>
            </a:pPr>
            <a:endParaRPr/>
          </a:p>
        </p:txBody>
      </p:sp>
      <p:sp>
        <p:nvSpPr>
          <p:cNvPr id="7" name="TextBox 7"/>
          <p:cNvSpPr txBox="1"/>
          <p:nvPr/>
        </p:nvSpPr>
        <p:spPr>
          <a:xfrm>
            <a:off x="9612753" y="3085169"/>
            <a:ext cx="8164195" cy="57486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4079"/>
              </a:lnSpc>
            </a:pPr>
            <a:r>
              <a:rPr lang="en-US" sz="2913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Pocket Weather Tool </a:t>
            </a:r>
            <a:r>
              <a:rPr lang="en-US" sz="2913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 Kangrey" panose="02000500000000000000" pitchFamily="2" charset="0"/>
                <a:cs typeface="Khmer OS Kangrey" panose="02000500000000000000" pitchFamily="2" charset="0"/>
              </a:rPr>
              <a:t>គឺជាឧបករណ</a:t>
            </a:r>
            <a:r>
              <a:rPr lang="en-US" sz="2913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 Kangrey" panose="02000500000000000000" pitchFamily="2" charset="0"/>
                <a:cs typeface="Khmer OS Kangrey" panose="02000500000000000000" pitchFamily="2" charset="0"/>
              </a:rPr>
              <a:t>៍ បច្ចេកវិទ្យាមួយប្រភេទដែលប្រើប្រាស់ក្នុងការវាស់ស្ទង់អាកាសធាតុក្នុងដែនអាកាស </a:t>
            </a:r>
            <a:r>
              <a:rPr lang="en-US" sz="2913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 Kangrey" panose="02000500000000000000" pitchFamily="2" charset="0"/>
                <a:cs typeface="Khmer OS Kangrey" panose="02000500000000000000" pitchFamily="2" charset="0"/>
              </a:rPr>
              <a:t>និងត្រួតពិនិត្យសីតុណ្ហភាព</a:t>
            </a:r>
            <a:r>
              <a:rPr lang="en-US" sz="2913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 Kangrey" panose="02000500000000000000" pitchFamily="2" charset="0"/>
                <a:cs typeface="Khmer OS Kangrey" panose="02000500000000000000" pitchFamily="2" charset="0"/>
              </a:rPr>
              <a:t> </a:t>
            </a:r>
            <a:r>
              <a:rPr lang="en-US" sz="2913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 Kangrey" panose="02000500000000000000" pitchFamily="2" charset="0"/>
                <a:cs typeface="Khmer OS Kangrey" panose="02000500000000000000" pitchFamily="2" charset="0"/>
              </a:rPr>
              <a:t>រួចបង្ហាញទិន្នន័យមកលើ</a:t>
            </a:r>
            <a:endParaRPr lang="en-US" sz="2913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hmer OS Kangrey" panose="02000500000000000000" pitchFamily="2" charset="0"/>
              <a:cs typeface="Khmer OS Kangrey" panose="02000500000000000000" pitchFamily="2" charset="0"/>
            </a:endParaRPr>
          </a:p>
          <a:p>
            <a:pPr algn="just">
              <a:lnSpc>
                <a:spcPts val="4079"/>
              </a:lnSpc>
            </a:pPr>
            <a:r>
              <a:rPr lang="en-US" sz="2913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 Kangrey" panose="02000500000000000000" pitchFamily="2" charset="0"/>
                <a:cs typeface="Khmer OS Kangrey" panose="02000500000000000000" pitchFamily="2" charset="0"/>
              </a:rPr>
              <a:t>កុំព្យូទ័រ</a:t>
            </a:r>
            <a:r>
              <a:rPr lang="en-US" sz="2913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 Kangrey" panose="02000500000000000000" pitchFamily="2" charset="0"/>
                <a:cs typeface="Khmer OS Kangrey" panose="02000500000000000000" pitchFamily="2" charset="0"/>
              </a:rPr>
              <a:t> </a:t>
            </a:r>
            <a:r>
              <a:rPr lang="en-US" sz="2913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 Kangrey" panose="02000500000000000000" pitchFamily="2" charset="0"/>
                <a:cs typeface="Khmer OS Kangrey" panose="02000500000000000000" pitchFamily="2" charset="0"/>
              </a:rPr>
              <a:t>វាអាចដំណើរការបានដោយពុំចាំបាច់ប្រើប្រាស់នូវ</a:t>
            </a:r>
            <a:r>
              <a:rPr lang="en-US" sz="2913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 Kangrey" panose="02000500000000000000" pitchFamily="2" charset="0"/>
                <a:cs typeface="Khmer OS Kangrey" panose="02000500000000000000" pitchFamily="2" charset="0"/>
              </a:rPr>
              <a:t> </a:t>
            </a:r>
            <a:r>
              <a:rPr lang="en-US" sz="2913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 Kangrey" panose="02000500000000000000" pitchFamily="2" charset="0"/>
                <a:cs typeface="Khmer OS Kangrey" panose="02000500000000000000" pitchFamily="2" charset="0"/>
              </a:rPr>
              <a:t>សេវាកម្មអ៊ីនធឺណេត</a:t>
            </a:r>
            <a:r>
              <a:rPr lang="en-US" sz="2913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 Kangrey" panose="02000500000000000000" pitchFamily="2" charset="0"/>
                <a:cs typeface="Khmer OS Kangrey" panose="02000500000000000000" pitchFamily="2" charset="0"/>
              </a:rPr>
              <a:t> </a:t>
            </a:r>
            <a:r>
              <a:rPr lang="en-US" sz="2913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 Kangrey" panose="02000500000000000000" pitchFamily="2" charset="0"/>
                <a:cs typeface="Khmer OS Kangrey" panose="02000500000000000000" pitchFamily="2" charset="0"/>
              </a:rPr>
              <a:t>នោះទេ</a:t>
            </a:r>
            <a:r>
              <a:rPr lang="en-US" sz="2913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 Kangrey" panose="02000500000000000000" pitchFamily="2" charset="0"/>
                <a:cs typeface="Khmer OS Kangrey" panose="02000500000000000000" pitchFamily="2" charset="0"/>
              </a:rPr>
              <a:t> </a:t>
            </a:r>
            <a:r>
              <a:rPr lang="en-US" sz="2913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 Kangrey" panose="02000500000000000000" pitchFamily="2" charset="0"/>
                <a:cs typeface="Khmer OS Kangrey" panose="02000500000000000000" pitchFamily="2" charset="0"/>
              </a:rPr>
              <a:t>ដោយដំណើរការរបស់វា</a:t>
            </a:r>
            <a:r>
              <a:rPr lang="en-US" sz="2913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 Kangrey" panose="02000500000000000000" pitchFamily="2" charset="0"/>
                <a:cs typeface="Khmer OS Kangrey" panose="02000500000000000000" pitchFamily="2" charset="0"/>
              </a:rPr>
              <a:t> </a:t>
            </a:r>
            <a:r>
              <a:rPr lang="en-US" sz="2913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 Kangrey" panose="02000500000000000000" pitchFamily="2" charset="0"/>
                <a:cs typeface="Khmer OS Kangrey" panose="02000500000000000000" pitchFamily="2" charset="0"/>
              </a:rPr>
              <a:t>អាចបង្ហាញតម្លៃជាលេខ</a:t>
            </a:r>
            <a:r>
              <a:rPr lang="en-US" sz="2913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 Kangrey" panose="02000500000000000000" pitchFamily="2" charset="0"/>
                <a:cs typeface="Khmer OS Kangrey" panose="02000500000000000000" pitchFamily="2" charset="0"/>
              </a:rPr>
              <a:t> </a:t>
            </a:r>
            <a:r>
              <a:rPr lang="en-US" sz="2913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 Kangrey" panose="02000500000000000000" pitchFamily="2" charset="0"/>
                <a:cs typeface="Khmer OS Kangrey" panose="02000500000000000000" pitchFamily="2" charset="0"/>
              </a:rPr>
              <a:t>ឫដោយក្រាប</a:t>
            </a:r>
            <a:r>
              <a:rPr lang="en-US" sz="2913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 Kangrey" panose="02000500000000000000" pitchFamily="2" charset="0"/>
                <a:cs typeface="Khmer OS Kangrey" panose="02000500000000000000" pitchFamily="2" charset="0"/>
              </a:rPr>
              <a:t> </a:t>
            </a:r>
            <a:r>
              <a:rPr lang="en-US" sz="2913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 Kangrey" panose="02000500000000000000" pitchFamily="2" charset="0"/>
                <a:cs typeface="Khmer OS Kangrey" panose="02000500000000000000" pitchFamily="2" charset="0"/>
              </a:rPr>
              <a:t>តាមរយ:ប្រព័ន្ធកុំព្យូទ័រ។បន្ថែមពីនេះទៅទៀត</a:t>
            </a:r>
            <a:r>
              <a:rPr lang="en-US" sz="2913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 Kangrey" panose="02000500000000000000" pitchFamily="2" charset="0"/>
                <a:cs typeface="Khmer OS Kangrey" panose="02000500000000000000" pitchFamily="2" charset="0"/>
              </a:rPr>
              <a:t> </a:t>
            </a:r>
            <a:r>
              <a:rPr lang="en-US" sz="2913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 Kangrey" panose="02000500000000000000" pitchFamily="2" charset="0"/>
                <a:cs typeface="Khmer OS Kangrey" panose="02000500000000000000" pitchFamily="2" charset="0"/>
              </a:rPr>
              <a:t>ទិន្នន័យទាំងអស់នឹង</a:t>
            </a:r>
            <a:r>
              <a:rPr lang="en-US" sz="2913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 Kangrey" panose="02000500000000000000" pitchFamily="2" charset="0"/>
                <a:cs typeface="Khmer OS Kangrey" panose="02000500000000000000" pitchFamily="2" charset="0"/>
              </a:rPr>
              <a:t> </a:t>
            </a:r>
            <a:r>
              <a:rPr lang="en-US" sz="2913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 Kangrey" panose="02000500000000000000" pitchFamily="2" charset="0"/>
                <a:cs typeface="Khmer OS Kangrey" panose="02000500000000000000" pitchFamily="2" charset="0"/>
              </a:rPr>
              <a:t>រក្សាទុកក្នុង</a:t>
            </a:r>
            <a:r>
              <a:rPr lang="en-US" sz="2913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 Kangrey" panose="02000500000000000000" pitchFamily="2" charset="0"/>
                <a:cs typeface="Khmer OS Kangrey" panose="02000500000000000000" pitchFamily="2" charset="0"/>
              </a:rPr>
              <a:t> </a:t>
            </a:r>
            <a:r>
              <a:rPr lang="en-US" sz="2913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Database</a:t>
            </a:r>
            <a:r>
              <a:rPr lang="en-US" sz="2913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 Kangrey" panose="02000500000000000000" pitchFamily="2" charset="0"/>
                <a:cs typeface="Khmer OS Kangrey" panose="02000500000000000000" pitchFamily="2" charset="0"/>
              </a:rPr>
              <a:t> </a:t>
            </a:r>
            <a:r>
              <a:rPr lang="en-US" sz="2913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 Kangrey" panose="02000500000000000000" pitchFamily="2" charset="0"/>
                <a:cs typeface="Khmer OS Kangrey" panose="02000500000000000000" pitchFamily="2" charset="0"/>
              </a:rPr>
              <a:t>ដែលអាចធ្វើអោយយើងមានភាពងាយស្រួលក្នុងការ</a:t>
            </a:r>
            <a:r>
              <a:rPr lang="en-US" sz="2913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 Kangrey" panose="02000500000000000000" pitchFamily="2" charset="0"/>
                <a:cs typeface="Khmer OS Kangrey" panose="02000500000000000000" pitchFamily="2" charset="0"/>
              </a:rPr>
              <a:t> </a:t>
            </a:r>
            <a:r>
              <a:rPr lang="en-US" sz="2913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Track </a:t>
            </a:r>
            <a:r>
              <a:rPr lang="en-US" sz="2913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 Kangrey" panose="02000500000000000000" pitchFamily="2" charset="0"/>
                <a:cs typeface="Khmer OS Kangrey" panose="02000500000000000000" pitchFamily="2" charset="0"/>
              </a:rPr>
              <a:t> </a:t>
            </a:r>
            <a:r>
              <a:rPr lang="en-US" sz="2913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lang="en-US" sz="2913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 Kangrey" panose="02000500000000000000" pitchFamily="2" charset="0"/>
                <a:cs typeface="Khmer OS Kangrey" panose="02000500000000000000" pitchFamily="2" charset="0"/>
              </a:rPr>
              <a:t> </a:t>
            </a:r>
            <a:r>
              <a:rPr lang="en-US" sz="2913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 Kangrey" panose="02000500000000000000" pitchFamily="2" charset="0"/>
                <a:cs typeface="Khmer OS Kangrey" panose="02000500000000000000" pitchFamily="2" charset="0"/>
              </a:rPr>
              <a:t>របស់សីតុណ្ហភាព</a:t>
            </a:r>
            <a:r>
              <a:rPr lang="en-US" sz="2913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 Kangrey" panose="02000500000000000000" pitchFamily="2" charset="0"/>
                <a:cs typeface="Khmer OS Kangrey" panose="02000500000000000000" pitchFamily="2" charset="0"/>
              </a:rPr>
              <a:t> ។</a:t>
            </a:r>
          </a:p>
          <a:p>
            <a:pPr algn="ctr">
              <a:lnSpc>
                <a:spcPts val="4079"/>
              </a:lnSpc>
            </a:pPr>
            <a:r>
              <a:rPr lang="en-US" sz="2913" dirty="0">
                <a:solidFill>
                  <a:srgbClr val="000000"/>
                </a:solidFill>
                <a:latin typeface="Open Sans"/>
              </a:rPr>
              <a:t> </a:t>
            </a:r>
          </a:p>
          <a:p>
            <a:pPr algn="ctr">
              <a:lnSpc>
                <a:spcPts val="4079"/>
              </a:lnSpc>
            </a:pPr>
            <a:endParaRPr lang="en-US" sz="2913" dirty="0">
              <a:solidFill>
                <a:srgbClr val="000000"/>
              </a:solidFill>
              <a:latin typeface="Open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FE1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3064081" y="3370859"/>
            <a:ext cx="3354902" cy="3354888"/>
            <a:chOff x="0" y="0"/>
            <a:chExt cx="6350000" cy="634997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solidFill>
              <a:srgbClr val="FFFFFF"/>
            </a:solidFill>
            <a:ln>
              <a:solidFill>
                <a:srgbClr val="000000"/>
              </a:solidFill>
            </a:ln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7120033" y="2763266"/>
            <a:ext cx="4047934" cy="4114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628480" y="2610947"/>
            <a:ext cx="4114800" cy="41148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2823544" y="2610947"/>
            <a:ext cx="4114800" cy="41148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028700" y="1009650"/>
            <a:ext cx="16230600" cy="107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600"/>
              </a:lnSpc>
              <a:spcBef>
                <a:spcPct val="0"/>
              </a:spcBef>
            </a:pPr>
            <a:r>
              <a:rPr lang="en-US" sz="4000" dirty="0" err="1">
                <a:solidFill>
                  <a:srgbClr val="000000"/>
                </a:solidFill>
                <a:latin typeface="Khmer OS Moul Light" panose="02000500000000000000" pitchFamily="2" charset="0"/>
                <a:cs typeface="Khmer OS Moul Light" panose="02000500000000000000" pitchFamily="2" charset="0"/>
              </a:rPr>
              <a:t>ការទាញយកទិន្នន័យ</a:t>
            </a:r>
            <a:endParaRPr lang="en-US" sz="4000" dirty="0">
              <a:solidFill>
                <a:srgbClr val="000000"/>
              </a:solidFill>
              <a:latin typeface="Khmer OS Moul Light" panose="02000500000000000000" pitchFamily="2" charset="0"/>
              <a:cs typeface="Khmer OS Moul Light" panose="02000500000000000000" pitchFamily="2" charset="0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349656" y="7135241"/>
            <a:ext cx="4393625" cy="459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63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Code Pro Bold"/>
              </a:rPr>
              <a:t>Humidity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49656" y="7844155"/>
            <a:ext cx="4393625" cy="737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940"/>
              </a:lnSpc>
              <a:spcBef>
                <a:spcPct val="0"/>
              </a:spcBef>
            </a:pPr>
            <a:r>
              <a:rPr lang="en-US" sz="210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 Kangrey" panose="02000500000000000000" pitchFamily="2" charset="0"/>
                <a:cs typeface="Khmer OS Kangrey" panose="02000500000000000000" pitchFamily="2" charset="0"/>
              </a:rPr>
              <a:t>យើងប្រើប្រាស</a:t>
            </a:r>
            <a:r>
              <a:rPr lang="en-US" sz="21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 Kangrey" panose="02000500000000000000" pitchFamily="2" charset="0"/>
                <a:cs typeface="Khmer OS Kangrey" panose="02000500000000000000" pitchFamily="2" charset="0"/>
              </a:rPr>
              <a:t>់ </a:t>
            </a:r>
            <a:r>
              <a:rPr lang="en-US" sz="21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DHT11</a:t>
            </a:r>
            <a:r>
              <a:rPr lang="en-US" sz="21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 Kangrey" panose="02000500000000000000" pitchFamily="2" charset="0"/>
                <a:cs typeface="Khmer OS Kangrey" panose="02000500000000000000" pitchFamily="2" charset="0"/>
              </a:rPr>
              <a:t> </a:t>
            </a:r>
            <a:r>
              <a:rPr lang="en-US" sz="210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 Kangrey" panose="02000500000000000000" pitchFamily="2" charset="0"/>
                <a:cs typeface="Khmer OS Kangrey" panose="02000500000000000000" pitchFamily="2" charset="0"/>
              </a:rPr>
              <a:t>ដើម្បីទាញយកទិន្នន័យសំណើមចេញពីអាកាសធាតុខាងក្រៅ</a:t>
            </a:r>
            <a:endParaRPr lang="en-US" sz="2100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hmer OS Kangrey" panose="02000500000000000000" pitchFamily="2" charset="0"/>
              <a:cs typeface="Khmer OS Kangrey" panose="02000500000000000000" pitchFamily="2" charset="0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6947188" y="7135241"/>
            <a:ext cx="4393625" cy="459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63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Code Pro Bold"/>
              </a:rPr>
              <a:t>Temperature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947188" y="7844155"/>
            <a:ext cx="4393625" cy="1108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940"/>
              </a:lnSpc>
              <a:spcBef>
                <a:spcPct val="0"/>
              </a:spcBef>
            </a:pPr>
            <a:r>
              <a:rPr lang="en-US" sz="210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 Kangrey" panose="02000500000000000000" pitchFamily="2" charset="0"/>
                <a:cs typeface="Khmer OS Kangrey" panose="02000500000000000000" pitchFamily="2" charset="0"/>
              </a:rPr>
              <a:t>ការទាញយកនូវ</a:t>
            </a:r>
            <a:r>
              <a:rPr lang="en-US" sz="21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 Kangrey" panose="02000500000000000000" pitchFamily="2" charset="0"/>
                <a:cs typeface="Khmer OS Kangrey" panose="02000500000000000000" pitchFamily="2" charset="0"/>
              </a:rPr>
              <a:t> </a:t>
            </a:r>
            <a:r>
              <a:rPr lang="en-US" sz="210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 Kangrey" panose="02000500000000000000" pitchFamily="2" charset="0"/>
                <a:cs typeface="Khmer OS Kangrey" panose="02000500000000000000" pitchFamily="2" charset="0"/>
              </a:rPr>
              <a:t>សីតុណ្ហភាពគឺយើងប្រើប្រាស</a:t>
            </a:r>
            <a:r>
              <a:rPr lang="en-US" sz="21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 Kangrey" panose="02000500000000000000" pitchFamily="2" charset="0"/>
                <a:cs typeface="Khmer OS Kangrey" panose="02000500000000000000" pitchFamily="2" charset="0"/>
              </a:rPr>
              <a:t>់ </a:t>
            </a:r>
            <a:r>
              <a:rPr lang="en-US" sz="21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BMP180</a:t>
            </a:r>
            <a:r>
              <a:rPr lang="en-US" sz="21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 Kangrey" panose="02000500000000000000" pitchFamily="2" charset="0"/>
                <a:cs typeface="Khmer OS Kangrey" panose="02000500000000000000" pitchFamily="2" charset="0"/>
              </a:rPr>
              <a:t> </a:t>
            </a:r>
            <a:r>
              <a:rPr lang="en-US" sz="210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 Kangrey" panose="02000500000000000000" pitchFamily="2" charset="0"/>
                <a:cs typeface="Khmer OS Kangrey" panose="02000500000000000000" pitchFamily="2" charset="0"/>
              </a:rPr>
              <a:t>ដើម្បីទាញយកទិន្នន័យសីតុណ្ហភាពដែលគិតជា</a:t>
            </a:r>
            <a:r>
              <a:rPr lang="en-US" sz="21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 Kangrey" panose="02000500000000000000" pitchFamily="2" charset="0"/>
                <a:cs typeface="Khmer OS Kangrey" panose="02000500000000000000" pitchFamily="2" charset="0"/>
              </a:rPr>
              <a:t> </a:t>
            </a:r>
            <a:r>
              <a:rPr lang="en-US" sz="21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 </a:t>
            </a:r>
            <a:r>
              <a:rPr lang="en-US" sz="210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 Kangrey" panose="02000500000000000000" pitchFamily="2" charset="0"/>
                <a:cs typeface="Khmer OS Kangrey" panose="02000500000000000000" pitchFamily="2" charset="0"/>
              </a:rPr>
              <a:t>និង</a:t>
            </a:r>
            <a:r>
              <a:rPr lang="en-US" sz="21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 Kangrey" panose="02000500000000000000" pitchFamily="2" charset="0"/>
                <a:cs typeface="Khmer OS Kangrey" panose="02000500000000000000" pitchFamily="2" charset="0"/>
              </a:rPr>
              <a:t> </a:t>
            </a:r>
            <a:r>
              <a:rPr lang="en-US" sz="21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sz="21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 Kangrey" panose="02000500000000000000" pitchFamily="2" charset="0"/>
                <a:cs typeface="Khmer OS Kangrey" panose="02000500000000000000" pitchFamily="2" charset="0"/>
              </a:rPr>
              <a:t>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544720" y="7135241"/>
            <a:ext cx="4393625" cy="459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63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Code Pro Bold"/>
              </a:rPr>
              <a:t>Air Pressure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544720" y="7844155"/>
            <a:ext cx="4393625" cy="1108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940"/>
              </a:lnSpc>
              <a:spcBef>
                <a:spcPct val="0"/>
              </a:spcBef>
            </a:pPr>
            <a:r>
              <a:rPr lang="en-US" sz="210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 Kangrey" panose="02000500000000000000" pitchFamily="2" charset="0"/>
                <a:cs typeface="Khmer OS Kangrey" panose="02000500000000000000" pitchFamily="2" charset="0"/>
              </a:rPr>
              <a:t>ដូចគ្នានេះដែល</a:t>
            </a:r>
            <a:r>
              <a:rPr lang="en-US" sz="21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 Kangrey" panose="02000500000000000000" pitchFamily="2" charset="0"/>
                <a:cs typeface="Khmer OS Kangrey" panose="02000500000000000000" pitchFamily="2" charset="0"/>
              </a:rPr>
              <a:t> </a:t>
            </a:r>
            <a:r>
              <a:rPr lang="en-US" sz="210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 Kangrey" panose="02000500000000000000" pitchFamily="2" charset="0"/>
                <a:cs typeface="Khmer OS Kangrey" panose="02000500000000000000" pitchFamily="2" charset="0"/>
              </a:rPr>
              <a:t>យើងក៏បានប្រើប្រាស</a:t>
            </a:r>
            <a:r>
              <a:rPr lang="en-US" sz="21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 Kangrey" panose="02000500000000000000" pitchFamily="2" charset="0"/>
                <a:cs typeface="Khmer OS Kangrey" panose="02000500000000000000" pitchFamily="2" charset="0"/>
              </a:rPr>
              <a:t>់ </a:t>
            </a:r>
            <a:r>
              <a:rPr lang="en-US" sz="21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BMP180</a:t>
            </a:r>
            <a:r>
              <a:rPr lang="en-US" sz="21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 Kangrey" panose="02000500000000000000" pitchFamily="2" charset="0"/>
                <a:cs typeface="Khmer OS Kangrey" panose="02000500000000000000" pitchFamily="2" charset="0"/>
              </a:rPr>
              <a:t> </a:t>
            </a:r>
            <a:r>
              <a:rPr lang="en-US" sz="210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 Kangrey" panose="02000500000000000000" pitchFamily="2" charset="0"/>
                <a:cs typeface="Khmer OS Kangrey" panose="02000500000000000000" pitchFamily="2" charset="0"/>
              </a:rPr>
              <a:t>ដើម្បីទាញយកបម្រែបម្រួលរបស</a:t>
            </a:r>
            <a:r>
              <a:rPr lang="en-US" sz="21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 Kangrey" panose="02000500000000000000" pitchFamily="2" charset="0"/>
                <a:cs typeface="Khmer OS Kangrey" panose="02000500000000000000" pitchFamily="2" charset="0"/>
              </a:rPr>
              <a:t>់ </a:t>
            </a:r>
            <a:r>
              <a:rPr lang="en-US" sz="210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 Kangrey" panose="02000500000000000000" pitchFamily="2" charset="0"/>
                <a:cs typeface="Khmer OS Kangrey" panose="02000500000000000000" pitchFamily="2" charset="0"/>
              </a:rPr>
              <a:t>សម្ពាធខ្យល់ផងដែរ</a:t>
            </a:r>
            <a:endParaRPr lang="en-US" sz="2100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hmer OS Kangrey" panose="02000500000000000000" pitchFamily="2" charset="0"/>
              <a:cs typeface="Khmer OS Kangrey" panose="02000500000000000000" pitchFamily="2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FE1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19922" y="2934035"/>
            <a:ext cx="3802231" cy="5662407"/>
            <a:chOff x="0" y="0"/>
            <a:chExt cx="4917534" cy="732335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917534" cy="7323353"/>
            </a:xfrm>
            <a:custGeom>
              <a:avLst/>
              <a:gdLst/>
              <a:ahLst/>
              <a:cxnLst/>
              <a:rect l="l" t="t" r="r" b="b"/>
              <a:pathLst>
                <a:path w="4917534" h="7323353">
                  <a:moveTo>
                    <a:pt x="4793074" y="7323353"/>
                  </a:moveTo>
                  <a:lnTo>
                    <a:pt x="124460" y="7323353"/>
                  </a:lnTo>
                  <a:cubicBezTo>
                    <a:pt x="55880" y="7323353"/>
                    <a:pt x="0" y="7267473"/>
                    <a:pt x="0" y="719889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793074" y="0"/>
                  </a:lnTo>
                  <a:cubicBezTo>
                    <a:pt x="4861654" y="0"/>
                    <a:pt x="4917534" y="55880"/>
                    <a:pt x="4917534" y="124460"/>
                  </a:cubicBezTo>
                  <a:lnTo>
                    <a:pt x="4917534" y="7198893"/>
                  </a:lnTo>
                  <a:cubicBezTo>
                    <a:pt x="4917534" y="7267473"/>
                    <a:pt x="4861654" y="7323353"/>
                    <a:pt x="4793074" y="7323353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2001406" y="3012940"/>
            <a:ext cx="1239263" cy="1239263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9FE1FB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2001406" y="2911402"/>
            <a:ext cx="1239263" cy="12042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0047"/>
              </a:lnSpc>
              <a:spcBef>
                <a:spcPct val="0"/>
              </a:spcBef>
            </a:pPr>
            <a:r>
              <a:rPr lang="en-US" sz="6399">
                <a:solidFill>
                  <a:srgbClr val="000000"/>
                </a:solidFill>
                <a:cs typeface="Code Pro Bold"/>
              </a:rPr>
              <a:t>១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6417303" y="3012940"/>
            <a:ext cx="1239263" cy="1239263"/>
            <a:chOff x="0" y="0"/>
            <a:chExt cx="6350000" cy="6350000"/>
          </a:xfrm>
        </p:grpSpPr>
        <p:sp>
          <p:nvSpPr>
            <p:cNvPr id="8" name="Freeform 8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9FE1FB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5135819" y="2934035"/>
            <a:ext cx="3802231" cy="5545128"/>
            <a:chOff x="0" y="0"/>
            <a:chExt cx="4917534" cy="717167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917534" cy="7171672"/>
            </a:xfrm>
            <a:custGeom>
              <a:avLst/>
              <a:gdLst/>
              <a:ahLst/>
              <a:cxnLst/>
              <a:rect l="l" t="t" r="r" b="b"/>
              <a:pathLst>
                <a:path w="4917534" h="7171672">
                  <a:moveTo>
                    <a:pt x="4793074" y="7171672"/>
                  </a:moveTo>
                  <a:lnTo>
                    <a:pt x="124460" y="7171672"/>
                  </a:lnTo>
                  <a:cubicBezTo>
                    <a:pt x="55880" y="7171672"/>
                    <a:pt x="0" y="7115792"/>
                    <a:pt x="0" y="704721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793074" y="0"/>
                  </a:lnTo>
                  <a:cubicBezTo>
                    <a:pt x="4861654" y="0"/>
                    <a:pt x="4917534" y="55880"/>
                    <a:pt x="4917534" y="124460"/>
                  </a:cubicBezTo>
                  <a:lnTo>
                    <a:pt x="4917534" y="7047212"/>
                  </a:lnTo>
                  <a:cubicBezTo>
                    <a:pt x="4917534" y="7115793"/>
                    <a:pt x="4861654" y="7171672"/>
                    <a:pt x="4793074" y="7171672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6417303" y="3149527"/>
            <a:ext cx="1239263" cy="1239263"/>
            <a:chOff x="0" y="0"/>
            <a:chExt cx="6350000" cy="6350000"/>
          </a:xfrm>
        </p:grpSpPr>
        <p:sp>
          <p:nvSpPr>
            <p:cNvPr id="12" name="Freeform 12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9FE1FB"/>
            </a:solidFill>
          </p:spPr>
        </p:sp>
      </p:grpSp>
      <p:sp>
        <p:nvSpPr>
          <p:cNvPr id="13" name="TextBox 13"/>
          <p:cNvSpPr txBox="1"/>
          <p:nvPr/>
        </p:nvSpPr>
        <p:spPr>
          <a:xfrm>
            <a:off x="6417303" y="3047989"/>
            <a:ext cx="1239263" cy="12042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0047"/>
              </a:lnSpc>
              <a:spcBef>
                <a:spcPct val="0"/>
              </a:spcBef>
            </a:pPr>
            <a:r>
              <a:rPr lang="en-US" sz="6399">
                <a:solidFill>
                  <a:srgbClr val="000000"/>
                </a:solidFill>
                <a:cs typeface="Code Pro Bold"/>
              </a:rPr>
              <a:t>២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9349950" y="2934035"/>
            <a:ext cx="3802231" cy="5545128"/>
            <a:chOff x="0" y="0"/>
            <a:chExt cx="4917534" cy="7171672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4917534" cy="7171672"/>
            </a:xfrm>
            <a:custGeom>
              <a:avLst/>
              <a:gdLst/>
              <a:ahLst/>
              <a:cxnLst/>
              <a:rect l="l" t="t" r="r" b="b"/>
              <a:pathLst>
                <a:path w="4917534" h="7171672">
                  <a:moveTo>
                    <a:pt x="4793074" y="7171672"/>
                  </a:moveTo>
                  <a:lnTo>
                    <a:pt x="124460" y="7171672"/>
                  </a:lnTo>
                  <a:cubicBezTo>
                    <a:pt x="55880" y="7171672"/>
                    <a:pt x="0" y="7115792"/>
                    <a:pt x="0" y="704721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793074" y="0"/>
                  </a:lnTo>
                  <a:cubicBezTo>
                    <a:pt x="4861654" y="0"/>
                    <a:pt x="4917534" y="55880"/>
                    <a:pt x="4917534" y="124460"/>
                  </a:cubicBezTo>
                  <a:lnTo>
                    <a:pt x="4917534" y="7047212"/>
                  </a:lnTo>
                  <a:cubicBezTo>
                    <a:pt x="4917534" y="7115793"/>
                    <a:pt x="4861654" y="7171672"/>
                    <a:pt x="4793074" y="7171672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6" name="Group 16"/>
          <p:cNvGrpSpPr/>
          <p:nvPr/>
        </p:nvGrpSpPr>
        <p:grpSpPr>
          <a:xfrm>
            <a:off x="10631434" y="3012940"/>
            <a:ext cx="1239263" cy="1239263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9FE1FB"/>
            </a:solidFill>
          </p:spPr>
        </p:sp>
      </p:grpSp>
      <p:sp>
        <p:nvSpPr>
          <p:cNvPr id="18" name="TextBox 18"/>
          <p:cNvSpPr txBox="1"/>
          <p:nvPr/>
        </p:nvSpPr>
        <p:spPr>
          <a:xfrm>
            <a:off x="10631434" y="2911402"/>
            <a:ext cx="1239263" cy="12042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0047"/>
              </a:lnSpc>
              <a:spcBef>
                <a:spcPct val="0"/>
              </a:spcBef>
            </a:pPr>
            <a:r>
              <a:rPr lang="en-US" sz="6399">
                <a:solidFill>
                  <a:srgbClr val="000000"/>
                </a:solidFill>
                <a:cs typeface="Code Pro Bold"/>
              </a:rPr>
              <a:t>៣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15047331" y="3012940"/>
            <a:ext cx="1239263" cy="1239263"/>
            <a:chOff x="0" y="0"/>
            <a:chExt cx="6350000" cy="6350000"/>
          </a:xfrm>
        </p:grpSpPr>
        <p:sp>
          <p:nvSpPr>
            <p:cNvPr id="20" name="Freeform 20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9FE1FB"/>
            </a:solidFill>
          </p:spPr>
        </p:sp>
      </p:grpSp>
      <p:grpSp>
        <p:nvGrpSpPr>
          <p:cNvPr id="21" name="Group 21"/>
          <p:cNvGrpSpPr/>
          <p:nvPr/>
        </p:nvGrpSpPr>
        <p:grpSpPr>
          <a:xfrm>
            <a:off x="13765847" y="2934035"/>
            <a:ext cx="3802231" cy="5545128"/>
            <a:chOff x="0" y="0"/>
            <a:chExt cx="4917534" cy="7171672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4917534" cy="7171672"/>
            </a:xfrm>
            <a:custGeom>
              <a:avLst/>
              <a:gdLst/>
              <a:ahLst/>
              <a:cxnLst/>
              <a:rect l="l" t="t" r="r" b="b"/>
              <a:pathLst>
                <a:path w="4917534" h="7171672">
                  <a:moveTo>
                    <a:pt x="4793074" y="7171672"/>
                  </a:moveTo>
                  <a:lnTo>
                    <a:pt x="124460" y="7171672"/>
                  </a:lnTo>
                  <a:cubicBezTo>
                    <a:pt x="55880" y="7171672"/>
                    <a:pt x="0" y="7115792"/>
                    <a:pt x="0" y="704721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793074" y="0"/>
                  </a:lnTo>
                  <a:cubicBezTo>
                    <a:pt x="4861654" y="0"/>
                    <a:pt x="4917534" y="55880"/>
                    <a:pt x="4917534" y="124460"/>
                  </a:cubicBezTo>
                  <a:lnTo>
                    <a:pt x="4917534" y="7047212"/>
                  </a:lnTo>
                  <a:cubicBezTo>
                    <a:pt x="4917534" y="7115793"/>
                    <a:pt x="4861654" y="7171672"/>
                    <a:pt x="4793074" y="7171672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23" name="Group 23"/>
          <p:cNvGrpSpPr/>
          <p:nvPr/>
        </p:nvGrpSpPr>
        <p:grpSpPr>
          <a:xfrm>
            <a:off x="15047331" y="3149527"/>
            <a:ext cx="1239263" cy="1239263"/>
            <a:chOff x="0" y="0"/>
            <a:chExt cx="6350000" cy="6350000"/>
          </a:xfrm>
        </p:grpSpPr>
        <p:sp>
          <p:nvSpPr>
            <p:cNvPr id="24" name="Freeform 24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9FE1FB"/>
            </a:solidFill>
          </p:spPr>
        </p:sp>
      </p:grpSp>
      <p:sp>
        <p:nvSpPr>
          <p:cNvPr id="25" name="TextBox 25"/>
          <p:cNvSpPr txBox="1"/>
          <p:nvPr/>
        </p:nvSpPr>
        <p:spPr>
          <a:xfrm>
            <a:off x="15047331" y="3047989"/>
            <a:ext cx="1239263" cy="12042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0047"/>
              </a:lnSpc>
              <a:spcBef>
                <a:spcPct val="0"/>
              </a:spcBef>
            </a:pPr>
            <a:r>
              <a:rPr lang="en-US" sz="6399">
                <a:solidFill>
                  <a:srgbClr val="000000"/>
                </a:solidFill>
                <a:cs typeface="Code Pro Bold"/>
              </a:rPr>
              <a:t>៤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719922" y="1028700"/>
            <a:ext cx="9230766" cy="8983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862"/>
              </a:lnSpc>
              <a:spcBef>
                <a:spcPct val="0"/>
              </a:spcBef>
            </a:pPr>
            <a:r>
              <a:rPr lang="en-US" sz="3600" dirty="0" err="1">
                <a:solidFill>
                  <a:srgbClr val="000000"/>
                </a:solidFill>
                <a:latin typeface="Khmer OS Moul Light" panose="02000500000000000000" pitchFamily="2" charset="0"/>
                <a:cs typeface="Khmer OS Moul Light" panose="02000500000000000000" pitchFamily="2" charset="0"/>
              </a:rPr>
              <a:t>គោលបំណងនៃការស្រាវជ្រាវ</a:t>
            </a:r>
            <a:endParaRPr lang="en-US" sz="3600" dirty="0">
              <a:solidFill>
                <a:srgbClr val="000000"/>
              </a:solidFill>
              <a:latin typeface="Khmer OS Moul Light" panose="02000500000000000000" pitchFamily="2" charset="0"/>
              <a:cs typeface="Khmer OS Moul Light" panose="02000500000000000000" pitchFamily="2" charset="0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923749" y="5252328"/>
            <a:ext cx="3394577" cy="2148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52"/>
              </a:lnSpc>
              <a:spcBef>
                <a:spcPct val="0"/>
              </a:spcBef>
            </a:pPr>
            <a:r>
              <a:rPr lang="en-US" sz="3600" dirty="0" err="1">
                <a:solidFill>
                  <a:srgbClr val="000000"/>
                </a:solidFill>
                <a:latin typeface="Khmer OS Kangrey" panose="02000500000000000000" pitchFamily="2" charset="0"/>
                <a:cs typeface="Khmer OS Kangrey" panose="02000500000000000000" pitchFamily="2" charset="0"/>
              </a:rPr>
              <a:t>បង្កើតនូវប្រព័ន្ធវាស់ស្តង់នូវសីតុណ្ហភាពស្វ័យប្រវត្តិ</a:t>
            </a:r>
            <a:r>
              <a:rPr lang="en-US" sz="3600" dirty="0">
                <a:solidFill>
                  <a:srgbClr val="000000"/>
                </a:solidFill>
                <a:latin typeface="Khmer OS Kangrey" panose="02000500000000000000" pitchFamily="2" charset="0"/>
                <a:cs typeface="Khmer OS Kangrey" panose="02000500000000000000" pitchFamily="2" charset="0"/>
              </a:rPr>
              <a:t> 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5457500" y="5252328"/>
            <a:ext cx="3282850" cy="2148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52"/>
              </a:lnSpc>
              <a:spcBef>
                <a:spcPct val="0"/>
              </a:spcBef>
            </a:pPr>
            <a:r>
              <a:rPr lang="en-US" sz="3600" dirty="0" err="1">
                <a:solidFill>
                  <a:srgbClr val="000000"/>
                </a:solidFill>
                <a:latin typeface="Khmer OS Kangrey" panose="02000500000000000000" pitchFamily="2" charset="0"/>
                <a:cs typeface="Khmer OS Kangrey" panose="02000500000000000000" pitchFamily="2" charset="0"/>
              </a:rPr>
              <a:t>ដោយមិនប្រើប្រាស់សេវាកម្មអ៊ីនធឺណេត</a:t>
            </a:r>
            <a:endParaRPr lang="en-US" sz="3600" dirty="0">
              <a:solidFill>
                <a:srgbClr val="000000"/>
              </a:solidFill>
              <a:latin typeface="Khmer OS Kangrey" panose="02000500000000000000" pitchFamily="2" charset="0"/>
              <a:cs typeface="Khmer OS Kangrey" panose="02000500000000000000" pitchFamily="2" charset="0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9390902" y="4908002"/>
            <a:ext cx="3720326" cy="2837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52"/>
              </a:lnSpc>
              <a:spcBef>
                <a:spcPct val="0"/>
              </a:spcBef>
            </a:pPr>
            <a:r>
              <a:rPr lang="en-US" sz="3200" dirty="0" err="1">
                <a:solidFill>
                  <a:srgbClr val="000000"/>
                </a:solidFill>
                <a:latin typeface="Khmer OS Kangrey" panose="02000500000000000000" pitchFamily="2" charset="0"/>
                <a:cs typeface="Khmer OS Kangrey" panose="02000500000000000000" pitchFamily="2" charset="0"/>
              </a:rPr>
              <a:t>អនុវត្តន៍ការប្រើប្រាស់ជាមួយនឹងការ</a:t>
            </a:r>
            <a:r>
              <a:rPr lang="en-US" sz="3200" dirty="0">
                <a:solidFill>
                  <a:srgbClr val="000000"/>
                </a:solidFill>
                <a:latin typeface="Khmer OS Kangrey" panose="02000500000000000000" pitchFamily="2" charset="0"/>
                <a:cs typeface="Khmer OS Kangrey" panose="02000500000000000000" pitchFamily="2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Khmer OS Kangrey" panose="02000500000000000000" pitchFamily="2" charset="0"/>
                <a:cs typeface="Khmer OS Kangrey" panose="02000500000000000000" pitchFamily="2" charset="0"/>
              </a:rPr>
              <a:t>តំឡើងប្រព័ន្ធ</a:t>
            </a:r>
            <a:r>
              <a:rPr lang="en-US" sz="3200" dirty="0">
                <a:solidFill>
                  <a:srgbClr val="000000"/>
                </a:solidFill>
                <a:latin typeface="Khmer OS Kangrey" panose="02000500000000000000" pitchFamily="2" charset="0"/>
                <a:cs typeface="Khmer OS Kangrey" panose="02000500000000000000" pitchFamily="2" charset="0"/>
              </a:rPr>
              <a:t> </a:t>
            </a:r>
            <a:r>
              <a:rPr lang="en-US" sz="32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Software </a:t>
            </a:r>
            <a:r>
              <a:rPr lang="en-US" sz="3200" dirty="0">
                <a:solidFill>
                  <a:srgbClr val="000000"/>
                </a:solidFill>
                <a:latin typeface="Khmer OS Kangrey" panose="02000500000000000000" pitchFamily="2" charset="0"/>
                <a:cs typeface="Khmer OS Kangrey" panose="02000500000000000000" pitchFamily="2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Khmer OS Kangrey" panose="02000500000000000000" pitchFamily="2" charset="0"/>
                <a:cs typeface="Khmer OS Kangrey" panose="02000500000000000000" pitchFamily="2" charset="0"/>
              </a:rPr>
              <a:t>និង</a:t>
            </a:r>
            <a:r>
              <a:rPr lang="en-US" sz="3200" dirty="0">
                <a:solidFill>
                  <a:srgbClr val="000000"/>
                </a:solidFill>
                <a:latin typeface="Khmer OS Kangrey" panose="02000500000000000000" pitchFamily="2" charset="0"/>
                <a:cs typeface="Khmer OS Kangrey" panose="02000500000000000000" pitchFamily="2" charset="0"/>
              </a:rPr>
              <a:t> </a:t>
            </a:r>
            <a:r>
              <a:rPr lang="en-US" sz="32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Hardware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3808830" y="4865266"/>
            <a:ext cx="3680138" cy="28642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52"/>
              </a:lnSpc>
              <a:spcBef>
                <a:spcPct val="0"/>
              </a:spcBef>
            </a:pPr>
            <a:r>
              <a:rPr lang="en-US" sz="3200" dirty="0" err="1">
                <a:solidFill>
                  <a:srgbClr val="000000"/>
                </a:solidFill>
                <a:latin typeface="Khmer OS Kangrey" panose="02000500000000000000" pitchFamily="2" charset="0"/>
                <a:cs typeface="Khmer OS Kangrey" panose="02000500000000000000" pitchFamily="2" charset="0"/>
              </a:rPr>
              <a:t>បង្កើតប្រព័ន្ធផ្តល់ដំណឹង</a:t>
            </a:r>
            <a:r>
              <a:rPr lang="en-US" sz="3200" dirty="0">
                <a:solidFill>
                  <a:srgbClr val="000000"/>
                </a:solidFill>
                <a:latin typeface="Khmer OS Kangrey" panose="02000500000000000000" pitchFamily="2" charset="0"/>
                <a:cs typeface="Khmer OS Kangrey" panose="02000500000000000000" pitchFamily="2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Khmer OS Kangrey" panose="02000500000000000000" pitchFamily="2" charset="0"/>
                <a:cs typeface="Khmer OS Kangrey" panose="02000500000000000000" pitchFamily="2" charset="0"/>
              </a:rPr>
              <a:t>នឹងដាក់អោយប្រើប្រាស់ជាផ្លូវការដល</a:t>
            </a:r>
            <a:r>
              <a:rPr lang="en-US" sz="3200" dirty="0">
                <a:solidFill>
                  <a:srgbClr val="000000"/>
                </a:solidFill>
                <a:latin typeface="Khmer OS Kangrey" panose="02000500000000000000" pitchFamily="2" charset="0"/>
                <a:cs typeface="Khmer OS Kangrey" panose="02000500000000000000" pitchFamily="2" charset="0"/>
              </a:rPr>
              <a:t>់ </a:t>
            </a:r>
            <a:r>
              <a:rPr lang="en-US" sz="3200" dirty="0" err="1">
                <a:solidFill>
                  <a:srgbClr val="000000"/>
                </a:solidFill>
                <a:latin typeface="Khmer OS Kangrey" panose="02000500000000000000" pitchFamily="2" charset="0"/>
                <a:cs typeface="Khmer OS Kangrey" panose="02000500000000000000" pitchFamily="2" charset="0"/>
              </a:rPr>
              <a:t>សាធារណ:ជន</a:t>
            </a:r>
            <a:endParaRPr lang="en-US" sz="3200" dirty="0">
              <a:solidFill>
                <a:srgbClr val="000000"/>
              </a:solidFill>
              <a:latin typeface="Khmer OS Kangrey" panose="02000500000000000000" pitchFamily="2" charset="0"/>
              <a:cs typeface="Khmer OS Kangrey" panose="02000500000000000000" pitchFamily="2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FE1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51995" y="1875680"/>
            <a:ext cx="6535639" cy="6535639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662601" y="4216898"/>
            <a:ext cx="6466651" cy="20273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9032" lvl="1" indent="-389516">
              <a:lnSpc>
                <a:spcPts val="5412"/>
              </a:lnSpc>
              <a:buFont typeface="Arial"/>
              <a:buChar char="•"/>
            </a:pPr>
            <a:r>
              <a:rPr lang="en-US" sz="3608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de Pro Bold"/>
              </a:rPr>
              <a:t>Arduino UNO</a:t>
            </a:r>
          </a:p>
          <a:p>
            <a:pPr marL="779032" lvl="1" indent="-389516">
              <a:lnSpc>
                <a:spcPts val="5412"/>
              </a:lnSpc>
              <a:buFont typeface="Arial"/>
              <a:buChar char="•"/>
            </a:pPr>
            <a:r>
              <a:rPr lang="en-US" sz="3608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de Pro Bold"/>
              </a:rPr>
              <a:t>DHT11</a:t>
            </a:r>
          </a:p>
          <a:p>
            <a:pPr marL="779032" lvl="1" indent="-389516" algn="l">
              <a:lnSpc>
                <a:spcPts val="5412"/>
              </a:lnSpc>
              <a:buFont typeface="Arial"/>
              <a:buChar char="•"/>
            </a:pPr>
            <a:r>
              <a:rPr lang="en-US" sz="3608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de Pro Bold"/>
              </a:rPr>
              <a:t>BMP180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662601" y="2016341"/>
            <a:ext cx="7625399" cy="107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600"/>
              </a:lnSpc>
              <a:spcBef>
                <a:spcPct val="0"/>
              </a:spcBef>
            </a:pPr>
            <a:r>
              <a:rPr lang="en-US" sz="400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 Moul Light" panose="02000500000000000000" pitchFamily="2" charset="0"/>
                <a:cs typeface="Khmer OS Moul Light" panose="02000500000000000000" pitchFamily="2" charset="0"/>
              </a:rPr>
              <a:t>ទ្រឹស្ដីពាក់ព័ន្ធ</a:t>
            </a:r>
            <a:endParaRPr lang="en-US" sz="4000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hmer OS Moul Light" panose="02000500000000000000" pitchFamily="2" charset="0"/>
              <a:cs typeface="Khmer OS Moul Light" panose="02000500000000000000" pitchFamily="2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FE1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28700" y="2524637"/>
            <a:ext cx="7313469" cy="5720032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083227" y="392821"/>
            <a:ext cx="7176073" cy="2676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559"/>
              </a:lnSpc>
              <a:spcBef>
                <a:spcPct val="0"/>
              </a:spcBef>
            </a:pPr>
            <a:r>
              <a:rPr lang="en-US" sz="8799" spc="659">
                <a:solidFill>
                  <a:srgbClr val="000000"/>
                </a:solidFill>
                <a:latin typeface="Intro Rust"/>
              </a:rPr>
              <a:t>ARDUINO UNO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9378807" y="3163500"/>
            <a:ext cx="7880493" cy="45708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979"/>
              </a:lnSpc>
              <a:spcBef>
                <a:spcPct val="0"/>
              </a:spcBef>
            </a:pPr>
            <a:r>
              <a:rPr lang="en-US" sz="3808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Arduino Uno </a:t>
            </a:r>
            <a:r>
              <a:rPr lang="en-US" sz="3808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 Kangrey" panose="02000500000000000000" pitchFamily="2" charset="0"/>
                <a:cs typeface="Khmer OS Kangrey" panose="02000500000000000000" pitchFamily="2" charset="0"/>
              </a:rPr>
              <a:t>គឺជា</a:t>
            </a:r>
            <a:r>
              <a:rPr lang="en-US" sz="3808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 Kangrey" panose="02000500000000000000" pitchFamily="2" charset="0"/>
                <a:cs typeface="Khmer OS Kangrey" panose="02000500000000000000" pitchFamily="2" charset="0"/>
              </a:rPr>
              <a:t> </a:t>
            </a:r>
            <a:r>
              <a:rPr lang="en-US" sz="3808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Microcontroller Board </a:t>
            </a:r>
            <a:r>
              <a:rPr lang="en-US" sz="3808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 Kangrey" panose="02000500000000000000" pitchFamily="2" charset="0"/>
                <a:cs typeface="Khmer OS Kangrey" panose="02000500000000000000" pitchFamily="2" charset="0"/>
              </a:rPr>
              <a:t>ដែលពឹងផ្អែកទៅលើ</a:t>
            </a:r>
            <a:r>
              <a:rPr lang="en-US" sz="3808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 Kangrey" panose="02000500000000000000" pitchFamily="2" charset="0"/>
                <a:cs typeface="Khmer OS Kangrey" panose="02000500000000000000" pitchFamily="2" charset="0"/>
              </a:rPr>
              <a:t> </a:t>
            </a:r>
            <a:r>
              <a:rPr lang="en-US" sz="3808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IC Atmega328p </a:t>
            </a:r>
            <a:r>
              <a:rPr lang="en-US" sz="3808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 Kangrey" panose="02000500000000000000" pitchFamily="2" charset="0"/>
                <a:cs typeface="Khmer OS Kangrey" panose="02000500000000000000" pitchFamily="2" charset="0"/>
              </a:rPr>
              <a:t>ដែលក្រុមហ៊ុន</a:t>
            </a:r>
            <a:r>
              <a:rPr lang="en-US" sz="3808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 Kangrey" panose="02000500000000000000" pitchFamily="2" charset="0"/>
                <a:cs typeface="Khmer OS Kangrey" panose="02000500000000000000" pitchFamily="2" charset="0"/>
              </a:rPr>
              <a:t> </a:t>
            </a:r>
            <a:r>
              <a:rPr lang="en-US" sz="3808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Arduino </a:t>
            </a:r>
            <a:r>
              <a:rPr lang="en-US" sz="3808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 Kangrey" panose="02000500000000000000" pitchFamily="2" charset="0"/>
                <a:cs typeface="Khmer OS Kangrey" panose="02000500000000000000" pitchFamily="2" charset="0"/>
              </a:rPr>
              <a:t>បានបង្កើតវាឡើង</a:t>
            </a:r>
            <a:r>
              <a:rPr lang="en-US" sz="3808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 Kangrey" panose="02000500000000000000" pitchFamily="2" charset="0"/>
                <a:cs typeface="Khmer OS Kangrey" panose="02000500000000000000" pitchFamily="2" charset="0"/>
              </a:rPr>
              <a:t>។ </a:t>
            </a:r>
            <a:r>
              <a:rPr lang="en-US" sz="3808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Arduino Uno </a:t>
            </a:r>
            <a:r>
              <a:rPr lang="en-US" sz="3808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 Kangrey" panose="02000500000000000000" pitchFamily="2" charset="0"/>
                <a:cs typeface="Khmer OS Kangrey" panose="02000500000000000000" pitchFamily="2" charset="0"/>
              </a:rPr>
              <a:t>គឺជាប្រភេទ</a:t>
            </a:r>
            <a:r>
              <a:rPr lang="en-US" sz="3808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 Kangrey" panose="02000500000000000000" pitchFamily="2" charset="0"/>
                <a:cs typeface="Khmer OS Kangrey" panose="02000500000000000000" pitchFamily="2" charset="0"/>
              </a:rPr>
              <a:t> </a:t>
            </a:r>
            <a:r>
              <a:rPr lang="en-US" sz="3808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Board </a:t>
            </a:r>
            <a:r>
              <a:rPr lang="en-US" sz="3808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 Kangrey" panose="02000500000000000000" pitchFamily="2" charset="0"/>
                <a:cs typeface="Khmer OS Kangrey" panose="02000500000000000000" pitchFamily="2" charset="0"/>
              </a:rPr>
              <a:t>ម៉្</a:t>
            </a:r>
            <a:r>
              <a:rPr lang="en-US" sz="3808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 Kangrey" panose="02000500000000000000" pitchFamily="2" charset="0"/>
                <a:cs typeface="Khmer OS Kangrey" panose="02000500000000000000" pitchFamily="2" charset="0"/>
              </a:rPr>
              <a:t>យាងដែលគេប្រើសម្រាប់បញ្ចូលកូដ</a:t>
            </a:r>
            <a:r>
              <a:rPr lang="en-US" sz="3808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 Kangrey" panose="02000500000000000000" pitchFamily="2" charset="0"/>
                <a:cs typeface="Khmer OS Kangrey" panose="02000500000000000000" pitchFamily="2" charset="0"/>
              </a:rPr>
              <a:t> </a:t>
            </a:r>
            <a:r>
              <a:rPr lang="en-US" sz="3808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 Kangrey" panose="02000500000000000000" pitchFamily="2" charset="0"/>
                <a:cs typeface="Khmer OS Kangrey" panose="02000500000000000000" pitchFamily="2" charset="0"/>
              </a:rPr>
              <a:t>ដើម្បីឳ្យសៀគ្វីដំណើរការ</a:t>
            </a:r>
            <a:r>
              <a:rPr lang="en-US" sz="3808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 Kangrey" panose="02000500000000000000" pitchFamily="2" charset="0"/>
                <a:cs typeface="Khmer OS Kangrey" panose="02000500000000000000" pitchFamily="2" charset="0"/>
              </a:rPr>
              <a:t>។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FE1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9144000" cy="10287000"/>
            <a:chOff x="0" y="0"/>
            <a:chExt cx="12192000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5555" r="5555"/>
            <a:stretch>
              <a:fillRect/>
            </a:stretch>
          </p:blipFill>
          <p:spPr>
            <a:xfrm>
              <a:off x="0" y="0"/>
              <a:ext cx="12192000" cy="13716000"/>
            </a:xfrm>
            <a:prstGeom prst="rect">
              <a:avLst/>
            </a:prstGeom>
          </p:spPr>
        </p:pic>
      </p:grpSp>
      <p:sp>
        <p:nvSpPr>
          <p:cNvPr id="4" name="TextBox 4"/>
          <p:cNvSpPr txBox="1"/>
          <p:nvPr/>
        </p:nvSpPr>
        <p:spPr>
          <a:xfrm>
            <a:off x="10083227" y="392821"/>
            <a:ext cx="7176073" cy="1343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559"/>
              </a:lnSpc>
              <a:spcBef>
                <a:spcPct val="0"/>
              </a:spcBef>
            </a:pPr>
            <a:r>
              <a:rPr lang="en-US" sz="8799" spc="659">
                <a:solidFill>
                  <a:srgbClr val="000000"/>
                </a:solidFill>
                <a:latin typeface="Intro Rust"/>
              </a:rPr>
              <a:t>DHT11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083227" y="2871934"/>
            <a:ext cx="7747573" cy="56704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6391"/>
              </a:lnSpc>
            </a:pPr>
            <a:r>
              <a:rPr lang="en-US" sz="407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DHT11</a:t>
            </a:r>
            <a:r>
              <a:rPr lang="en-US" sz="407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 Kangrey" panose="02000500000000000000" pitchFamily="2" charset="0"/>
                <a:cs typeface="Khmer OS Kangrey" panose="02000500000000000000" pitchFamily="2" charset="0"/>
              </a:rPr>
              <a:t> </a:t>
            </a:r>
            <a:r>
              <a:rPr lang="en-US" sz="407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 Kangrey" panose="02000500000000000000" pitchFamily="2" charset="0"/>
                <a:cs typeface="Khmer OS Kangrey" panose="02000500000000000000" pitchFamily="2" charset="0"/>
              </a:rPr>
              <a:t>គឺជាឧបករណ៍ចាប់ស៊ីញ៉ាល់សីតុណ្ហភាព</a:t>
            </a:r>
            <a:r>
              <a:rPr lang="en-US" sz="407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 Kangrey" panose="02000500000000000000" pitchFamily="2" charset="0"/>
                <a:cs typeface="Khmer OS Kangrey" panose="02000500000000000000" pitchFamily="2" charset="0"/>
              </a:rPr>
              <a:t> </a:t>
            </a:r>
            <a:r>
              <a:rPr lang="en-US" sz="407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 Kangrey" panose="02000500000000000000" pitchFamily="2" charset="0"/>
                <a:cs typeface="Khmer OS Kangrey" panose="02000500000000000000" pitchFamily="2" charset="0"/>
              </a:rPr>
              <a:t>និងសំណើមដែលជាទូទៅប្រើ</a:t>
            </a:r>
            <a:r>
              <a:rPr lang="en-US" sz="407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 Kangrey" panose="02000500000000000000" pitchFamily="2" charset="0"/>
                <a:cs typeface="Khmer OS Kangrey" panose="02000500000000000000" pitchFamily="2" charset="0"/>
              </a:rPr>
              <a:t> </a:t>
            </a:r>
            <a:r>
              <a:rPr lang="en-US" sz="407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 Kangrey" panose="02000500000000000000" pitchFamily="2" charset="0"/>
                <a:cs typeface="Khmer OS Kangrey" panose="02000500000000000000" pitchFamily="2" charset="0"/>
              </a:rPr>
              <a:t>ដើម្បីវាស់សីតុណ្ហភាព</a:t>
            </a:r>
            <a:r>
              <a:rPr lang="en-US" sz="407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 Kangrey" panose="02000500000000000000" pitchFamily="2" charset="0"/>
                <a:cs typeface="Khmer OS Kangrey" panose="02000500000000000000" pitchFamily="2" charset="0"/>
              </a:rPr>
              <a:t> </a:t>
            </a:r>
            <a:r>
              <a:rPr lang="en-US" sz="407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 Kangrey" panose="02000500000000000000" pitchFamily="2" charset="0"/>
                <a:cs typeface="Khmer OS Kangrey" panose="02000500000000000000" pitchFamily="2" charset="0"/>
              </a:rPr>
              <a:t>និងឧបករណ៍បញ្ជាមីក្រូ</a:t>
            </a:r>
            <a:r>
              <a:rPr lang="en-US" sz="407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 Kangrey" panose="02000500000000000000" pitchFamily="2" charset="0"/>
                <a:cs typeface="Khmer OS Kangrey" panose="02000500000000000000" pitchFamily="2" charset="0"/>
              </a:rPr>
              <a:t> </a:t>
            </a:r>
            <a:r>
              <a:rPr lang="en-US" sz="407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8 bits </a:t>
            </a:r>
            <a:r>
              <a:rPr lang="en-US" sz="407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 Kangrey" panose="02000500000000000000" pitchFamily="2" charset="0"/>
                <a:cs typeface="Khmer OS Kangrey" panose="02000500000000000000" pitchFamily="2" charset="0"/>
              </a:rPr>
              <a:t>ដើម្បីបញ្ចេញតម្លៃនៃសីតុណ្ហភាព</a:t>
            </a:r>
            <a:r>
              <a:rPr lang="en-US" sz="407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 Kangrey" panose="02000500000000000000" pitchFamily="2" charset="0"/>
                <a:cs typeface="Khmer OS Kangrey" panose="02000500000000000000" pitchFamily="2" charset="0"/>
              </a:rPr>
              <a:t> </a:t>
            </a:r>
            <a:r>
              <a:rPr lang="en-US" sz="407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 Kangrey" panose="02000500000000000000" pitchFamily="2" charset="0"/>
                <a:cs typeface="Khmer OS Kangrey" panose="02000500000000000000" pitchFamily="2" charset="0"/>
              </a:rPr>
              <a:t>និងសំណើមជាទិន្នន័យ</a:t>
            </a:r>
            <a:r>
              <a:rPr lang="en-US" sz="407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 Kangrey" panose="02000500000000000000" pitchFamily="2" charset="0"/>
                <a:cs typeface="Khmer OS Kangrey" panose="02000500000000000000" pitchFamily="2" charset="0"/>
              </a:rPr>
              <a:t> </a:t>
            </a:r>
            <a:r>
              <a:rPr lang="en-US" sz="407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Serial</a:t>
            </a:r>
            <a:r>
              <a:rPr lang="en-US" sz="407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 Kangrey" panose="02000500000000000000" pitchFamily="2" charset="0"/>
                <a:cs typeface="Khmer OS Kangrey" panose="02000500000000000000" pitchFamily="2" charset="0"/>
              </a:rPr>
              <a:t>។</a:t>
            </a:r>
          </a:p>
          <a:p>
            <a:pPr algn="just">
              <a:lnSpc>
                <a:spcPts val="6391"/>
              </a:lnSpc>
            </a:pPr>
            <a:r>
              <a:rPr lang="en-US" sz="4070" dirty="0">
                <a:solidFill>
                  <a:srgbClr val="000000"/>
                </a:solidFill>
                <a:latin typeface="Code Pro"/>
              </a:rPr>
              <a:t> </a:t>
            </a:r>
          </a:p>
          <a:p>
            <a:pPr algn="just">
              <a:lnSpc>
                <a:spcPts val="6391"/>
              </a:lnSpc>
              <a:spcBef>
                <a:spcPct val="0"/>
              </a:spcBef>
            </a:pPr>
            <a:endParaRPr lang="en-US" sz="4070" dirty="0">
              <a:solidFill>
                <a:srgbClr val="000000"/>
              </a:solidFill>
              <a:latin typeface="Code Pr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</TotalTime>
  <Words>784</Words>
  <Application>Microsoft Office PowerPoint</Application>
  <PresentationFormat>Custom</PresentationFormat>
  <Paragraphs>92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8" baseType="lpstr">
      <vt:lpstr>Khmer OS Moul Light</vt:lpstr>
      <vt:lpstr>Open Sans</vt:lpstr>
      <vt:lpstr>Intro Rust</vt:lpstr>
      <vt:lpstr>Times New Roman</vt:lpstr>
      <vt:lpstr>Calibri</vt:lpstr>
      <vt:lpstr>Arial</vt:lpstr>
      <vt:lpstr>Code Pro</vt:lpstr>
      <vt:lpstr>DM Sans Bold</vt:lpstr>
      <vt:lpstr>Khmer OS Kangrey</vt:lpstr>
      <vt:lpstr>Code Pro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Pocket Weather Station</dc:title>
  <cp:lastModifiedBy>PuthiPonareay Sari</cp:lastModifiedBy>
  <cp:revision>2</cp:revision>
  <dcterms:created xsi:type="dcterms:W3CDTF">2006-08-16T00:00:00Z</dcterms:created>
  <dcterms:modified xsi:type="dcterms:W3CDTF">2022-09-12T15:38:28Z</dcterms:modified>
  <dc:identifier>DAFK_9YGWEI</dc:identifier>
</cp:coreProperties>
</file>